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1"/>
  </p:notesMasterIdLst>
  <p:sldIdLst>
    <p:sldId id="256" r:id="rId2"/>
    <p:sldId id="260" r:id="rId3"/>
    <p:sldId id="257" r:id="rId4"/>
    <p:sldId id="265" r:id="rId5"/>
    <p:sldId id="258" r:id="rId6"/>
    <p:sldId id="259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5" d="100"/>
          <a:sy n="95" d="100"/>
        </p:scale>
        <p:origin x="-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85173-8764-284A-A82E-5745B0783130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FC7AC-3C67-394A-A207-5AEACB263B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FC7AC-3C67-394A-A207-5AEACB263BF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76E0-3044-E844-8306-F3D0EBEF491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8F98-57C7-E944-B5ED-82CC98351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76E0-3044-E844-8306-F3D0EBEF491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8F98-57C7-E944-B5ED-82CC98351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76E0-3044-E844-8306-F3D0EBEF491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8F98-57C7-E944-B5ED-82CC98351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76E0-3044-E844-8306-F3D0EBEF491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8F98-57C7-E944-B5ED-82CC98351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76E0-3044-E844-8306-F3D0EBEF491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8F98-57C7-E944-B5ED-82CC98351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76E0-3044-E844-8306-F3D0EBEF491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8F98-57C7-E944-B5ED-82CC98351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76E0-3044-E844-8306-F3D0EBEF491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8F98-57C7-E944-B5ED-82CC98351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76E0-3044-E844-8306-F3D0EBEF491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8F98-57C7-E944-B5ED-82CC98351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76E0-3044-E844-8306-F3D0EBEF491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8F98-57C7-E944-B5ED-82CC98351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76E0-3044-E844-8306-F3D0EBEF491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8F98-57C7-E944-B5ED-82CC98351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76E0-3044-E844-8306-F3D0EBEF491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8F98-57C7-E944-B5ED-82CC983516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476E0-3044-E844-8306-F3D0EBEF4913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58F98-57C7-E944-B5ED-82CC983516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ericanprogress.org/wp-content/uploads/issues/2012/03/pdf/lgbt_substance_abuse.pdf" TargetMode="External"/><Relationship Id="rId3" Type="http://schemas.openxmlformats.org/officeDocument/2006/relationships/hyperlink" Target="http://www.thetaskforce.org/reports_and_research/ntd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grcnm.org" TargetMode="External"/><Relationship Id="rId4" Type="http://schemas.openxmlformats.org/officeDocument/2006/relationships/hyperlink" Target="mailto:adrien@tgrcnm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 smtClean="0"/>
              <a:t>LGBTQ Substance Abuse Issues</a:t>
            </a:r>
            <a:endParaRPr lang="en-US" dirty="0"/>
          </a:p>
        </p:txBody>
      </p:sp>
      <p:pic>
        <p:nvPicPr>
          <p:cNvPr id="4" name="Picture 3" descr="Rainbow Spla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308225"/>
            <a:ext cx="4241800" cy="4139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Gay and transgender people smoke tobacco up to 200 percent more than their </a:t>
            </a:r>
            <a:r>
              <a:rPr lang="en-US" dirty="0" smtClean="0"/>
              <a:t>heterosexual and cisgender peers</a:t>
            </a:r>
            <a:r>
              <a:rPr lang="en-US" dirty="0"/>
              <a:t>.</a:t>
            </a:r>
          </a:p>
        </p:txBody>
      </p:sp>
      <p:pic>
        <p:nvPicPr>
          <p:cNvPr id="4" name="Picture 3" descr="when_did_smoking-346x2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429000"/>
            <a:ext cx="4394200" cy="2768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800599"/>
          </a:xfrm>
        </p:spPr>
        <p:txBody>
          <a:bodyPr>
            <a:noAutofit/>
          </a:bodyPr>
          <a:lstStyle/>
          <a:p>
            <a:r>
              <a:rPr lang="en-US" sz="3600" dirty="0"/>
              <a:t>Twenty-five percent of gay and transgender people abuse alcohol, compared to 5 to </a:t>
            </a:r>
            <a:r>
              <a:rPr lang="en-US" sz="3600" dirty="0" smtClean="0"/>
              <a:t>10 percent </a:t>
            </a:r>
            <a:r>
              <a:rPr lang="en-US" sz="3600" dirty="0"/>
              <a:t>of the general population.</a:t>
            </a:r>
          </a:p>
        </p:txBody>
      </p:sp>
      <p:pic>
        <p:nvPicPr>
          <p:cNvPr id="5" name="Picture 4" descr="seeking-lgbt-friendly-addiction-treatment-gu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00200"/>
            <a:ext cx="33909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• Men who have sex with men are 3.5 times more likely to use marijuana than men </a:t>
            </a:r>
            <a:r>
              <a:rPr lang="en-US" dirty="0" smtClean="0"/>
              <a:t>who do </a:t>
            </a:r>
            <a:r>
              <a:rPr lang="en-US" dirty="0"/>
              <a:t>not have sex with men.</a:t>
            </a:r>
          </a:p>
          <a:p>
            <a:pPr>
              <a:buNone/>
            </a:pPr>
            <a:r>
              <a:rPr lang="en-US" dirty="0"/>
              <a:t>• These men also are 12.2 times more likely to use amphetamines than men who do </a:t>
            </a:r>
            <a:r>
              <a:rPr lang="en-US" dirty="0" smtClean="0"/>
              <a:t>not have </a:t>
            </a:r>
            <a:r>
              <a:rPr lang="en-US" dirty="0"/>
              <a:t>sex with men.</a:t>
            </a:r>
          </a:p>
          <a:p>
            <a:pPr>
              <a:buNone/>
            </a:pPr>
            <a:r>
              <a:rPr lang="en-US" dirty="0"/>
              <a:t>• They are also 9.5 times more likely to use heroin than men who do not have sex with men.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Co-factors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“Minority Stress” </a:t>
            </a:r>
          </a:p>
          <a:p>
            <a:r>
              <a:rPr lang="en-US" dirty="0" smtClean="0"/>
              <a:t>Stigma, discrimination and violence in many areas of life including: employment, education, relationship recognition, health care</a:t>
            </a:r>
            <a:endParaRPr lang="en-US" dirty="0"/>
          </a:p>
        </p:txBody>
      </p:sp>
      <p:pic>
        <p:nvPicPr>
          <p:cNvPr id="4" name="Picture 3" descr="LGBT-legalsca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095750"/>
            <a:ext cx="33020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Co-factors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Lack of cultural competency in the health care system </a:t>
            </a:r>
          </a:p>
          <a:p>
            <a:r>
              <a:rPr lang="en-US" dirty="0" smtClean="0"/>
              <a:t>Primary care, behavioral health and substance abuse providers often lack basic knowledge. </a:t>
            </a:r>
          </a:p>
          <a:p>
            <a:r>
              <a:rPr lang="en-US" dirty="0" smtClean="0"/>
              <a:t>LGBTQ people do not seek help.</a:t>
            </a:r>
          </a:p>
          <a:p>
            <a:r>
              <a:rPr lang="en-US" dirty="0" smtClean="0"/>
              <a:t>When they do, results can range from irrelevant services to abusive experiences.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Primary Co-factors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895600"/>
          </a:xfrm>
        </p:spPr>
        <p:txBody>
          <a:bodyPr/>
          <a:lstStyle/>
          <a:p>
            <a:r>
              <a:rPr lang="en-US" sz="4000" b="1" dirty="0"/>
              <a:t>T</a:t>
            </a:r>
            <a:r>
              <a:rPr lang="en-US" sz="4000" b="1" dirty="0" smtClean="0"/>
              <a:t>argeted </a:t>
            </a:r>
            <a:r>
              <a:rPr lang="en-US" sz="4000" b="1" dirty="0"/>
              <a:t>M</a:t>
            </a:r>
            <a:r>
              <a:rPr lang="en-US" sz="4000" b="1" dirty="0" smtClean="0"/>
              <a:t>arketing </a:t>
            </a:r>
          </a:p>
          <a:p>
            <a:r>
              <a:rPr lang="en-US" dirty="0" smtClean="0"/>
              <a:t>Alcohol and tobacco companies target LGBTQ people for marketing efforts. </a:t>
            </a:r>
          </a:p>
          <a:p>
            <a:r>
              <a:rPr lang="en-US" dirty="0" smtClean="0"/>
              <a:t>In many places, bars are still the only community centers.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tonewall-inn-Greenwich-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756383"/>
            <a:ext cx="4648200" cy="31016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428999"/>
          </a:xfrm>
        </p:spPr>
        <p:txBody>
          <a:bodyPr/>
          <a:lstStyle/>
          <a:p>
            <a:r>
              <a:rPr lang="en-US" dirty="0" smtClean="0"/>
              <a:t>Best Practices Institute </a:t>
            </a:r>
          </a:p>
          <a:p>
            <a:r>
              <a:rPr lang="en-US" dirty="0" smtClean="0"/>
              <a:t>Additional, ongoing training for all staff </a:t>
            </a:r>
          </a:p>
          <a:p>
            <a:r>
              <a:rPr lang="en-US" dirty="0" smtClean="0"/>
              <a:t>Non-discrimination policy – including sexual orientation AND gender identity and gender expression </a:t>
            </a:r>
          </a:p>
          <a:p>
            <a:r>
              <a:rPr lang="en-US" dirty="0" smtClean="0"/>
              <a:t>Update intake and other processes</a:t>
            </a:r>
            <a:endParaRPr lang="en-US" dirty="0"/>
          </a:p>
        </p:txBody>
      </p:sp>
      <p:pic>
        <p:nvPicPr>
          <p:cNvPr id="4" name="Picture 3" descr="lgbtq-loc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5029200"/>
            <a:ext cx="88900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Turning the Corner in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Gabor </a:t>
            </a:r>
            <a:r>
              <a:rPr lang="en-US" sz="3600" dirty="0" err="1" smtClean="0"/>
              <a:t>Mat</a:t>
            </a:r>
            <a:r>
              <a:rPr lang="en-US" sz="3600" dirty="0" err="1" smtClean="0"/>
              <a:t>é</a:t>
            </a:r>
            <a:r>
              <a:rPr lang="en-US" sz="3600" dirty="0" smtClean="0"/>
              <a:t> </a:t>
            </a:r>
          </a:p>
          <a:p>
            <a:pPr algn="ctr">
              <a:buNone/>
            </a:pPr>
            <a:r>
              <a:rPr lang="en-US" sz="3600" u="sng" dirty="0" smtClean="0"/>
              <a:t>In the Realm of Hungry Ghosts</a:t>
            </a:r>
          </a:p>
        </p:txBody>
      </p:sp>
      <p:pic>
        <p:nvPicPr>
          <p:cNvPr id="4" name="Picture 3" descr="Hungry Ghos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417638"/>
            <a:ext cx="1600200" cy="2395508"/>
          </a:xfrm>
          <a:prstGeom prst="rect">
            <a:avLst/>
          </a:prstGeom>
        </p:spPr>
      </p:pic>
      <p:pic>
        <p:nvPicPr>
          <p:cNvPr id="5" name="Picture 4" descr="Globalization of Addic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813146"/>
            <a:ext cx="1564696" cy="2395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5905" y="4456054"/>
            <a:ext cx="4530895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Bruce K. Alexander</a:t>
            </a:r>
          </a:p>
          <a:p>
            <a:pPr algn="ctr"/>
            <a:r>
              <a:rPr lang="en-US" sz="3600" u="sng" dirty="0" smtClean="0"/>
              <a:t>The Globalization of Addiction</a:t>
            </a:r>
            <a:endParaRPr lang="en-US" sz="3600" u="sn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r>
              <a:rPr lang="en-US" dirty="0" smtClean="0"/>
              <a:t>Transgender Resource Center of New Mexico </a:t>
            </a:r>
          </a:p>
          <a:p>
            <a:r>
              <a:rPr lang="en-US" dirty="0" smtClean="0"/>
              <a:t>UNM LGBTQ Resource Center </a:t>
            </a:r>
          </a:p>
          <a:p>
            <a:r>
              <a:rPr lang="en-US" dirty="0" smtClean="0"/>
              <a:t>New Mexico Department of Health Harm Reduction - http://</a:t>
            </a:r>
            <a:r>
              <a:rPr lang="en-US" dirty="0" err="1" smtClean="0"/>
              <a:t>nmhealth.org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GBTQ RC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495800"/>
            <a:ext cx="2540000" cy="1689100"/>
          </a:xfrm>
          <a:prstGeom prst="rect">
            <a:avLst/>
          </a:prstGeom>
        </p:spPr>
      </p:pic>
      <p:pic>
        <p:nvPicPr>
          <p:cNvPr id="5" name="Picture 4" descr="TGRCNM Final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191000"/>
            <a:ext cx="26670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Center for American Progress - </a:t>
            </a:r>
            <a:r>
              <a:rPr lang="en-US" dirty="0"/>
              <a:t>Why the Gay and </a:t>
            </a:r>
            <a:r>
              <a:rPr lang="en-US" dirty="0" smtClean="0"/>
              <a:t>Transgender Population </a:t>
            </a:r>
            <a:r>
              <a:rPr lang="en-US" dirty="0"/>
              <a:t>Experiences </a:t>
            </a:r>
            <a:r>
              <a:rPr lang="en-US" dirty="0" smtClean="0"/>
              <a:t>Higher Rates </a:t>
            </a:r>
            <a:r>
              <a:rPr lang="en-US" dirty="0"/>
              <a:t>of Substance Use</a:t>
            </a:r>
            <a:r>
              <a:rPr lang="en-US" dirty="0" smtClean="0"/>
              <a:t> - </a:t>
            </a:r>
            <a:r>
              <a:rPr lang="en-US" dirty="0" smtClean="0">
                <a:hlinkClick r:id="rId2"/>
              </a:rPr>
              <a:t>http://www.americanprogress.org/wp-content/uploads/issues/2012/03/pdf/lgbt_substance_abuse.pdf</a:t>
            </a:r>
            <a:endParaRPr lang="en-US" dirty="0" smtClean="0"/>
          </a:p>
          <a:p>
            <a:r>
              <a:rPr lang="en-US" dirty="0" smtClean="0"/>
              <a:t>Injustice At Every Turn – National Center for Transgender Equality &amp; National Gay and Lesbian Task Force - </a:t>
            </a:r>
            <a:r>
              <a:rPr lang="en-US" dirty="0" smtClean="0">
                <a:hlinkClick r:id="rId3"/>
              </a:rPr>
              <a:t>http://www.thetaskforce.org/reports_and_research/ntds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Adrien Lawyer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895599"/>
          </a:xfrm>
        </p:spPr>
        <p:txBody>
          <a:bodyPr/>
          <a:lstStyle/>
          <a:p>
            <a:r>
              <a:rPr lang="en-US" dirty="0" smtClean="0"/>
              <a:t>Transgender Resource Center of New Mexico</a:t>
            </a:r>
          </a:p>
          <a:p>
            <a:r>
              <a:rPr lang="en-US" dirty="0" smtClean="0"/>
              <a:t>Executive Director </a:t>
            </a:r>
          </a:p>
          <a:p>
            <a:r>
              <a:rPr lang="en-US" dirty="0" smtClean="0"/>
              <a:t>Co-Founder</a:t>
            </a:r>
          </a:p>
          <a:p>
            <a:endParaRPr lang="en-US" dirty="0"/>
          </a:p>
        </p:txBody>
      </p:sp>
      <p:pic>
        <p:nvPicPr>
          <p:cNvPr id="4" name="Picture 3" descr="TGRCNM Final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581401"/>
            <a:ext cx="32766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953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www.tgrcnm.org</a:t>
            </a:r>
            <a:endParaRPr lang="en-US" dirty="0" smtClean="0"/>
          </a:p>
          <a:p>
            <a:r>
              <a:rPr lang="en-US" dirty="0" smtClean="0"/>
              <a:t>505-440-3402</a:t>
            </a:r>
          </a:p>
          <a:p>
            <a:r>
              <a:rPr lang="en-US" dirty="0" smtClean="0">
                <a:hlinkClick r:id="rId4"/>
              </a:rPr>
              <a:t>adrien@tgrcnm.org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LGBTQ(QIAA2-S)?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306763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Lesbian</a:t>
            </a:r>
          </a:p>
          <a:p>
            <a:r>
              <a:rPr lang="en-US" dirty="0" smtClean="0"/>
              <a:t>Gay</a:t>
            </a:r>
          </a:p>
          <a:p>
            <a:r>
              <a:rPr lang="en-US" dirty="0" smtClean="0"/>
              <a:t>Bisexual </a:t>
            </a:r>
          </a:p>
          <a:p>
            <a:r>
              <a:rPr lang="en-US" dirty="0" smtClean="0"/>
              <a:t>Transgender </a:t>
            </a:r>
          </a:p>
          <a:p>
            <a:r>
              <a:rPr lang="en-US" dirty="0" smtClean="0"/>
              <a:t>Queer </a:t>
            </a:r>
          </a:p>
          <a:p>
            <a:r>
              <a:rPr lang="en-US" dirty="0" smtClean="0"/>
              <a:t>Questioning </a:t>
            </a:r>
          </a:p>
          <a:p>
            <a:r>
              <a:rPr lang="en-US" dirty="0" smtClean="0"/>
              <a:t>Intersex </a:t>
            </a:r>
          </a:p>
          <a:p>
            <a:r>
              <a:rPr lang="en-US" dirty="0" smtClean="0"/>
              <a:t>Ally </a:t>
            </a:r>
          </a:p>
          <a:p>
            <a:r>
              <a:rPr lang="en-US" dirty="0" smtClean="0"/>
              <a:t>Asexual</a:t>
            </a:r>
          </a:p>
          <a:p>
            <a:r>
              <a:rPr lang="en-US" dirty="0" smtClean="0"/>
              <a:t>Two Spirit</a:t>
            </a:r>
            <a:endParaRPr lang="en-US" dirty="0"/>
          </a:p>
        </p:txBody>
      </p:sp>
      <p:pic>
        <p:nvPicPr>
          <p:cNvPr id="4" name="Picture 3" descr="Long rainb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9144000" cy="92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Cisgender?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Opposite of transgender </a:t>
            </a:r>
          </a:p>
          <a:p>
            <a:endParaRPr lang="en-US" dirty="0"/>
          </a:p>
        </p:txBody>
      </p:sp>
      <p:pic>
        <p:nvPicPr>
          <p:cNvPr id="4" name="Picture 3" descr="Cis privile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482501"/>
            <a:ext cx="6019800" cy="39354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Let’s talk about 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8126"/>
            <a:ext cx="4876800" cy="2971800"/>
          </a:xfrm>
        </p:spPr>
        <p:txBody>
          <a:bodyPr/>
          <a:lstStyle/>
          <a:p>
            <a:r>
              <a:rPr lang="en-US" dirty="0" smtClean="0"/>
              <a:t>Assigned Sex at Birth</a:t>
            </a:r>
          </a:p>
          <a:p>
            <a:r>
              <a:rPr lang="en-US" dirty="0" smtClean="0"/>
              <a:t>Gender Identity</a:t>
            </a:r>
          </a:p>
          <a:p>
            <a:r>
              <a:rPr lang="en-US" dirty="0" smtClean="0"/>
              <a:t>Gender Expression </a:t>
            </a:r>
          </a:p>
          <a:p>
            <a:r>
              <a:rPr lang="en-US" dirty="0" smtClean="0"/>
              <a:t>Sexual Orientation</a:t>
            </a:r>
            <a:endParaRPr lang="en-US" dirty="0"/>
          </a:p>
        </p:txBody>
      </p:sp>
      <p:pic>
        <p:nvPicPr>
          <p:cNvPr id="4" name="Picture 3" descr="babydiaperno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778126"/>
            <a:ext cx="3042905" cy="358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340" y="274638"/>
            <a:ext cx="7590351" cy="864900"/>
          </a:xfrm>
        </p:spPr>
        <p:txBody>
          <a:bodyPr/>
          <a:lstStyle/>
          <a:p>
            <a:r>
              <a:rPr lang="en-US" dirty="0" smtClean="0"/>
              <a:t>Where Do I Fit?</a:t>
            </a:r>
            <a:endParaRPr lang="en-US" dirty="0"/>
          </a:p>
        </p:txBody>
      </p:sp>
      <p:grpSp>
        <p:nvGrpSpPr>
          <p:cNvPr id="3" name="Group 22"/>
          <p:cNvGrpSpPr/>
          <p:nvPr/>
        </p:nvGrpSpPr>
        <p:grpSpPr>
          <a:xfrm>
            <a:off x="795515" y="1833288"/>
            <a:ext cx="4728302" cy="4530437"/>
            <a:chOff x="795515" y="1833288"/>
            <a:chExt cx="4728302" cy="4530437"/>
          </a:xfrm>
        </p:grpSpPr>
        <p:grpSp>
          <p:nvGrpSpPr>
            <p:cNvPr id="7" name="Group 9"/>
            <p:cNvGrpSpPr/>
            <p:nvPr/>
          </p:nvGrpSpPr>
          <p:grpSpPr>
            <a:xfrm>
              <a:off x="1281911" y="2195984"/>
              <a:ext cx="3738906" cy="3715369"/>
              <a:chOff x="1281911" y="2195984"/>
              <a:chExt cx="3738906" cy="3715369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281911" y="2195984"/>
                <a:ext cx="3738906" cy="371536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742932" y="2658918"/>
                <a:ext cx="2803114" cy="281323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364949" y="3288549"/>
                <a:ext cx="1533425" cy="149271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grpSp>
          <p:nvGrpSpPr>
            <p:cNvPr id="10" name="Group 16"/>
            <p:cNvGrpSpPr/>
            <p:nvPr/>
          </p:nvGrpSpPr>
          <p:grpSpPr>
            <a:xfrm>
              <a:off x="795515" y="1833288"/>
              <a:ext cx="4728302" cy="4530437"/>
              <a:chOff x="795515" y="1833288"/>
              <a:chExt cx="4728302" cy="453043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792269" y="1833288"/>
                <a:ext cx="630551" cy="406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Both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627560" y="5994393"/>
                <a:ext cx="895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Neither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6200000">
                <a:off x="545995" y="3857813"/>
                <a:ext cx="868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Female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5008941" y="3756238"/>
                <a:ext cx="660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Male</a:t>
                </a:r>
                <a:endParaRPr lang="en-US" dirty="0"/>
              </a:p>
            </p:txBody>
          </p:sp>
        </p:grpSp>
      </p:grpSp>
      <p:grpSp>
        <p:nvGrpSpPr>
          <p:cNvPr id="11" name="Group 23"/>
          <p:cNvGrpSpPr/>
          <p:nvPr/>
        </p:nvGrpSpPr>
        <p:grpSpPr>
          <a:xfrm>
            <a:off x="6348556" y="4166435"/>
            <a:ext cx="2575067" cy="2269528"/>
            <a:chOff x="6348556" y="4166435"/>
            <a:chExt cx="2575067" cy="2269528"/>
          </a:xfrm>
        </p:grpSpPr>
        <p:grpSp>
          <p:nvGrpSpPr>
            <p:cNvPr id="13" name="Group 10"/>
            <p:cNvGrpSpPr/>
            <p:nvPr/>
          </p:nvGrpSpPr>
          <p:grpSpPr>
            <a:xfrm>
              <a:off x="6688723" y="4476665"/>
              <a:ext cx="1855445" cy="1806184"/>
              <a:chOff x="6190202" y="3034940"/>
              <a:chExt cx="1855445" cy="180618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190202" y="3034940"/>
                <a:ext cx="1855445" cy="180618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51847" y="3375371"/>
                <a:ext cx="1152085" cy="112149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269822" y="4166435"/>
              <a:ext cx="343403" cy="2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Both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22561" y="6247075"/>
              <a:ext cx="487653" cy="188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Neither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6227070" y="5468724"/>
              <a:ext cx="444113" cy="201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Female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 rot="5400000">
              <a:off x="8654173" y="5179376"/>
              <a:ext cx="337760" cy="201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Male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532604" y="3489593"/>
            <a:ext cx="1135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Sex assigned at birth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57006" y="3051149"/>
            <a:ext cx="1334537" cy="66502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dirty="0" smtClean="0"/>
              <a:t>Gender Identity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302696" y="2480868"/>
            <a:ext cx="1595678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dirty="0" smtClean="0"/>
              <a:t>Gender Expression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18340" y="1463956"/>
            <a:ext cx="99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Gender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60567" y="3716169"/>
            <a:ext cx="2263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Sexual Orientation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7556" y="1424426"/>
            <a:ext cx="33682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of us has one (or more):</a:t>
            </a:r>
          </a:p>
          <a:p>
            <a:pPr marL="342900" indent="-342900">
              <a:buAutoNum type="arabicPeriod"/>
            </a:pPr>
            <a:r>
              <a:rPr lang="en-US" dirty="0"/>
              <a:t>S</a:t>
            </a:r>
            <a:r>
              <a:rPr lang="en-US" dirty="0" smtClean="0"/>
              <a:t>ex assigned at birth</a:t>
            </a:r>
          </a:p>
          <a:p>
            <a:pPr marL="342900" indent="-342900">
              <a:buAutoNum type="arabicPeriod"/>
            </a:pPr>
            <a:r>
              <a:rPr lang="en-US" dirty="0" smtClean="0"/>
              <a:t>Gender identity</a:t>
            </a:r>
          </a:p>
          <a:p>
            <a:pPr marL="342900" indent="-342900">
              <a:buAutoNum type="arabicPeriod"/>
            </a:pPr>
            <a:r>
              <a:rPr lang="en-US" dirty="0" smtClean="0"/>
              <a:t>Gender expression</a:t>
            </a:r>
          </a:p>
          <a:p>
            <a:pPr marL="342900" indent="-342900">
              <a:buAutoNum type="arabicPeriod"/>
            </a:pPr>
            <a:r>
              <a:rPr lang="en-US" dirty="0" smtClean="0"/>
              <a:t>Sexual orientation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157336" y="5092311"/>
            <a:ext cx="104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Partner’s SAB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72465" y="4719354"/>
            <a:ext cx="1507431" cy="1219239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12097904"/>
              </a:avLst>
            </a:prstTxWarp>
            <a:spAutoFit/>
          </a:bodyPr>
          <a:lstStyle/>
          <a:p>
            <a:r>
              <a:rPr lang="en-US" dirty="0" smtClean="0"/>
              <a:t>Partner’s Gender Identity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26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Transgender Substance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	The </a:t>
            </a:r>
            <a:r>
              <a:rPr lang="en-US" dirty="0"/>
              <a:t>National Institutes of Health (NIH) estimate that 7.3% of the general public abuses or is dependent on alcohol, while 1.7% abuses or is dependent on non-prescription drugs</a:t>
            </a:r>
            <a:r>
              <a:rPr lang="en-US" dirty="0" smtClean="0"/>
              <a:t>.</a:t>
            </a:r>
          </a:p>
          <a:p>
            <a:pPr algn="ctr">
              <a:buNone/>
            </a:pPr>
            <a:r>
              <a:rPr lang="en-US" dirty="0" smtClean="0"/>
              <a:t>Eight percent (8%) of respondents to Injustice At Every Turn reported </a:t>
            </a:r>
            <a:r>
              <a:rPr lang="en-US" dirty="0"/>
              <a:t>currently using alcohol or drugs specifically to cope with the mistreatment that they received as a result of being transgender or gender non-conforming, while 18% said they had done so in the past but do not currently.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Doing sex work, drug sales, and other work in the underground economy for income more than doubles the risk of alcohol or drug use because of mistreatment, with 19% of these respondents currently using alcohol and/or drugs while 36% reported that they had done so in the past.</a:t>
            </a:r>
            <a:r>
              <a:rPr lang="en-US" dirty="0" smtClean="0"/>
              <a:t> </a:t>
            </a:r>
          </a:p>
          <a:p>
            <a:r>
              <a:rPr lang="en-US" dirty="0" smtClean="0"/>
              <a:t>Physical attack </a:t>
            </a:r>
            <a:r>
              <a:rPr lang="en-US" dirty="0"/>
              <a:t>due to bias</a:t>
            </a:r>
            <a:r>
              <a:rPr lang="en-US" dirty="0" smtClean="0"/>
              <a:t> = 15% </a:t>
            </a:r>
          </a:p>
          <a:p>
            <a:r>
              <a:rPr lang="en-US" dirty="0"/>
              <a:t>S</a:t>
            </a:r>
            <a:r>
              <a:rPr lang="en-US" dirty="0" smtClean="0"/>
              <a:t>exually </a:t>
            </a:r>
            <a:r>
              <a:rPr lang="en-US" dirty="0"/>
              <a:t>assaulted due to bias</a:t>
            </a:r>
            <a:r>
              <a:rPr lang="en-US" dirty="0" smtClean="0"/>
              <a:t> = 16% </a:t>
            </a:r>
          </a:p>
          <a:p>
            <a:r>
              <a:rPr lang="en-US" dirty="0" smtClean="0"/>
              <a:t>Lost </a:t>
            </a:r>
            <a:r>
              <a:rPr lang="en-US" dirty="0"/>
              <a:t>a job due to </a:t>
            </a:r>
            <a:r>
              <a:rPr lang="en-US" dirty="0" smtClean="0"/>
              <a:t>discrimination = 12</a:t>
            </a:r>
            <a:r>
              <a:rPr lang="en-US" dirty="0"/>
              <a:t>% reported </a:t>
            </a:r>
            <a:r>
              <a:rPr lang="en-US" dirty="0" smtClean="0"/>
              <a:t>current use, </a:t>
            </a:r>
            <a:r>
              <a:rPr lang="en-US" dirty="0"/>
              <a:t>while 28% have done so in the past. </a:t>
            </a:r>
          </a:p>
        </p:txBody>
      </p:sp>
      <p:pic>
        <p:nvPicPr>
          <p:cNvPr id="4" name="Picture 3" descr="ABQ TG 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6687"/>
            <a:ext cx="2160396" cy="14335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LGBT Substance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2004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Although </a:t>
            </a:r>
            <a:r>
              <a:rPr lang="en-US" dirty="0"/>
              <a:t>data on the rates of </a:t>
            </a:r>
            <a:r>
              <a:rPr lang="en-US" dirty="0" smtClean="0"/>
              <a:t>substance abuse </a:t>
            </a:r>
            <a:r>
              <a:rPr lang="en-US" dirty="0"/>
              <a:t>in gay and transgender populations are sparse, it is estimated that </a:t>
            </a:r>
            <a:r>
              <a:rPr lang="en-US" dirty="0" smtClean="0"/>
              <a:t>between 20 </a:t>
            </a:r>
            <a:r>
              <a:rPr lang="en-US" dirty="0"/>
              <a:t>percent to 30 percent of gay and transgender people abuse substances, compared </a:t>
            </a:r>
            <a:r>
              <a:rPr lang="en-US" dirty="0" smtClean="0"/>
              <a:t>to about </a:t>
            </a:r>
            <a:r>
              <a:rPr lang="en-US" dirty="0"/>
              <a:t>9 percent of the general population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lgbt-hero2-1600x4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9100"/>
            <a:ext cx="9144000" cy="2628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726</Words>
  <Application>Microsoft Macintosh PowerPoint</Application>
  <PresentationFormat>On-screen Show (4:3)</PresentationFormat>
  <Paragraphs>100</Paragraphs>
  <Slides>19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LGBTQ Substance Abuse Issues</vt:lpstr>
      <vt:lpstr>Adrien Lawyer</vt:lpstr>
      <vt:lpstr>LGBTQ(QIAA2-S)?</vt:lpstr>
      <vt:lpstr>Cisgender?</vt:lpstr>
      <vt:lpstr>Let’s talk about T</vt:lpstr>
      <vt:lpstr>Where Do I Fit?</vt:lpstr>
      <vt:lpstr>Transgender Substance Abuse</vt:lpstr>
      <vt:lpstr>Additional Risks</vt:lpstr>
      <vt:lpstr>LGBT Substance Abuse</vt:lpstr>
      <vt:lpstr>Tobacco</vt:lpstr>
      <vt:lpstr>Alcohol</vt:lpstr>
      <vt:lpstr>Other Drugs</vt:lpstr>
      <vt:lpstr>Primary Co-factors </vt:lpstr>
      <vt:lpstr>Primary Co-factors</vt:lpstr>
      <vt:lpstr>Primary Co-factors</vt:lpstr>
      <vt:lpstr>How Do You Help?</vt:lpstr>
      <vt:lpstr>Turning the Corner in Understanding</vt:lpstr>
      <vt:lpstr>Local Resources</vt:lpstr>
      <vt:lpstr>Source Materials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LGBTQ Substance Abuse Issues</dc:title>
  <dc:creator>Adrien Lawyer</dc:creator>
  <cp:lastModifiedBy>Adrien Lawyer</cp:lastModifiedBy>
  <cp:revision>11</cp:revision>
  <dcterms:created xsi:type="dcterms:W3CDTF">2014-05-13T04:54:56Z</dcterms:created>
  <dcterms:modified xsi:type="dcterms:W3CDTF">2014-05-13T06:38:50Z</dcterms:modified>
</cp:coreProperties>
</file>