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56" r:id="rId2"/>
    <p:sldId id="271" r:id="rId3"/>
    <p:sldId id="273" r:id="rId4"/>
    <p:sldId id="274" r:id="rId5"/>
    <p:sldId id="284" r:id="rId6"/>
    <p:sldId id="257" r:id="rId7"/>
    <p:sldId id="259" r:id="rId8"/>
    <p:sldId id="260" r:id="rId9"/>
    <p:sldId id="262" r:id="rId10"/>
    <p:sldId id="263" r:id="rId11"/>
    <p:sldId id="264" r:id="rId12"/>
    <p:sldId id="265" r:id="rId13"/>
    <p:sldId id="266" r:id="rId14"/>
    <p:sldId id="267" r:id="rId15"/>
    <p:sldId id="268" r:id="rId16"/>
    <p:sldId id="269" r:id="rId17"/>
    <p:sldId id="270" r:id="rId18"/>
    <p:sldId id="272" r:id="rId19"/>
    <p:sldId id="285" r:id="rId20"/>
    <p:sldId id="277" r:id="rId21"/>
    <p:sldId id="282" r:id="rId22"/>
    <p:sldId id="283" r:id="rId23"/>
    <p:sldId id="279" r:id="rId24"/>
    <p:sldId id="280" r:id="rId25"/>
    <p:sldId id="281" r:id="rId26"/>
    <p:sldId id="278" r:id="rId27"/>
    <p:sldId id="276" r:id="rId28"/>
    <p:sldId id="286" r:id="rId29"/>
    <p:sldId id="275"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36DB1D-94D2-4493-BA29-E14E223E3BD2}" type="datetimeFigureOut">
              <a:rPr lang="en-US" smtClean="0"/>
              <a:t>5/12/2014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896FDE-B06A-45C1-B7DB-FCD3E01D581F}" type="slidenum">
              <a:rPr lang="en-US" smtClean="0"/>
              <a:t>‹#›</a:t>
            </a:fld>
            <a:endParaRPr lang="en-US"/>
          </a:p>
        </p:txBody>
      </p:sp>
    </p:spTree>
    <p:extLst>
      <p:ext uri="{BB962C8B-B14F-4D97-AF65-F5344CB8AC3E}">
        <p14:creationId xmlns:p14="http://schemas.microsoft.com/office/powerpoint/2010/main" val="3091310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B5F1F95-0240-497E-8512-9AB85815A045}" type="slidenum">
              <a:rPr lang="en-US" smtClean="0">
                <a:latin typeface="Calibri" pitchFamily="34" charset="0"/>
              </a:rPr>
              <a:pPr eaLnBrk="1" fontAlgn="base" hangingPunct="1">
                <a:spcBef>
                  <a:spcPct val="0"/>
                </a:spcBef>
                <a:spcAft>
                  <a:spcPct val="0"/>
                </a:spcAft>
              </a:pPr>
              <a:t>6</a:t>
            </a:fld>
            <a:endParaRPr 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A871DC5-5709-4F78-BD17-DE564A80AEE1}" type="slidenum">
              <a:rPr lang="en-US" altLang="en-US" smtClean="0">
                <a:latin typeface="Calibri" pitchFamily="34" charset="0"/>
              </a:rPr>
              <a:pPr eaLnBrk="1" fontAlgn="base" hangingPunct="1">
                <a:spcBef>
                  <a:spcPct val="0"/>
                </a:spcBef>
                <a:spcAft>
                  <a:spcPct val="0"/>
                </a:spcAft>
              </a:pPr>
              <a:t>7</a:t>
            </a:fld>
            <a:endParaRPr lang="en-US" altLang="en-US" smtClean="0">
              <a:latin typeface="Calibri" pitchFamily="34" charset="0"/>
            </a:endParaRPr>
          </a:p>
        </p:txBody>
      </p:sp>
      <p:sp>
        <p:nvSpPr>
          <p:cNvPr id="41987" name="Rectangle 2"/>
          <p:cNvSpPr>
            <a:spLocks noGrp="1" noRot="1" noChangeAspect="1" noChangeArrowheads="1" noTextEdit="1"/>
          </p:cNvSpPr>
          <p:nvPr>
            <p:ph type="sldImg"/>
          </p:nvPr>
        </p:nvSpPr>
        <p:spPr bwMode="auto">
          <a:xfrm>
            <a:off x="1144588" y="687388"/>
            <a:ext cx="4568825" cy="3425825"/>
          </a:xfrm>
          <a:solidFill>
            <a:srgbClr val="FFFFFF"/>
          </a:solidFill>
          <a:ln>
            <a:solidFill>
              <a:srgbClr val="000000"/>
            </a:solidFill>
            <a:miter lim="800000"/>
            <a:headEnd/>
            <a:tailEnd/>
          </a:ln>
        </p:spPr>
      </p:sp>
      <p:sp>
        <p:nvSpPr>
          <p:cNvPr id="41988"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tLang="en-US" smtClean="0"/>
              <a:t>Keywords: defense mechanisms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42EED113-00FB-42D2-BF4F-4F94E2891AC8}" type="slidenum">
              <a:rPr lang="en-US" smtClean="0">
                <a:latin typeface="Calibri" pitchFamily="34" charset="0"/>
              </a:rPr>
              <a:pPr eaLnBrk="1" fontAlgn="base" hangingPunct="1">
                <a:spcBef>
                  <a:spcPct val="0"/>
                </a:spcBef>
                <a:spcAft>
                  <a:spcPct val="0"/>
                </a:spcAft>
              </a:pPr>
              <a:t>8</a:t>
            </a:fld>
            <a:endParaRPr 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CAAE3AB-76EF-49A8-9D83-762DC8D5B217}" type="datetimeFigureOut">
              <a:rPr lang="en-US" smtClean="0"/>
              <a:t>5/12/2014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E140B14-B2D0-4381-83DC-AF41416B5931}"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AAE3AB-76EF-49A8-9D83-762DC8D5B217}"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40B14-B2D0-4381-83DC-AF41416B59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AAE3AB-76EF-49A8-9D83-762DC8D5B217}"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40B14-B2D0-4381-83DC-AF41416B593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AAE3AB-76EF-49A8-9D83-762DC8D5B217}"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40B14-B2D0-4381-83DC-AF41416B593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CAAE3AB-76EF-49A8-9D83-762DC8D5B217}"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E140B14-B2D0-4381-83DC-AF41416B593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AAE3AB-76EF-49A8-9D83-762DC8D5B217}" type="datetimeFigureOut">
              <a:rPr lang="en-US" smtClean="0"/>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40B14-B2D0-4381-83DC-AF41416B593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CAAE3AB-76EF-49A8-9D83-762DC8D5B217}" type="datetimeFigureOut">
              <a:rPr lang="en-US" smtClean="0"/>
              <a:t>5/12/2014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140B14-B2D0-4381-83DC-AF41416B593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AAE3AB-76EF-49A8-9D83-762DC8D5B217}" type="datetimeFigureOut">
              <a:rPr lang="en-US" smtClean="0"/>
              <a:t>5/12/2014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140B14-B2D0-4381-83DC-AF41416B59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AE3AB-76EF-49A8-9D83-762DC8D5B217}" type="datetimeFigureOut">
              <a:rPr lang="en-US" smtClean="0"/>
              <a:t>5/12/2014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140B14-B2D0-4381-83DC-AF41416B59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AAE3AB-76EF-49A8-9D83-762DC8D5B217}" type="datetimeFigureOut">
              <a:rPr lang="en-US" smtClean="0"/>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40B14-B2D0-4381-83DC-AF41416B593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AAE3AB-76EF-49A8-9D83-762DC8D5B217}" type="datetimeFigureOut">
              <a:rPr lang="en-US" smtClean="0"/>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40B14-B2D0-4381-83DC-AF41416B593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CAAE3AB-76EF-49A8-9D83-762DC8D5B217}" type="datetimeFigureOut">
              <a:rPr lang="en-US" smtClean="0"/>
              <a:t>5/12/2014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E140B14-B2D0-4381-83DC-AF41416B593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changingminds.org/explanations/behaviors/coping/reaction_formation.htm" TargetMode="External"/><Relationship Id="rId3" Type="http://schemas.openxmlformats.org/officeDocument/2006/relationships/hyperlink" Target="http://changingminds.org/explanations/behaviors/coping/denial.htm" TargetMode="External"/><Relationship Id="rId7" Type="http://schemas.openxmlformats.org/officeDocument/2006/relationships/hyperlink" Target="http://changingminds.org/explanations/behaviors/coping/rationalization.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changingminds.org/explanations/behaviors/coping/projection.htm" TargetMode="External"/><Relationship Id="rId11" Type="http://schemas.openxmlformats.org/officeDocument/2006/relationships/hyperlink" Target="http://changingminds.org/explanations/behaviors/coping/sublimation.htm" TargetMode="External"/><Relationship Id="rId5" Type="http://schemas.openxmlformats.org/officeDocument/2006/relationships/hyperlink" Target="http://changingminds.org/explanations/behaviors/coping/intellectualization.htm" TargetMode="External"/><Relationship Id="rId10" Type="http://schemas.openxmlformats.org/officeDocument/2006/relationships/hyperlink" Target="http://changingminds.org/explanations/behaviors/coping/repression.htm" TargetMode="External"/><Relationship Id="rId4" Type="http://schemas.openxmlformats.org/officeDocument/2006/relationships/hyperlink" Target="http://changingminds.org/explanations/behaviors/coping/displacement.htm" TargetMode="External"/><Relationship Id="rId9" Type="http://schemas.openxmlformats.org/officeDocument/2006/relationships/hyperlink" Target="http://changingminds.org/explanations/behaviors/coping/regression.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Addiction in Young Adults</a:t>
            </a:r>
            <a:endParaRPr lang="en-US" dirty="0"/>
          </a:p>
        </p:txBody>
      </p:sp>
      <p:sp>
        <p:nvSpPr>
          <p:cNvPr id="3" name="Subtitle 2"/>
          <p:cNvSpPr>
            <a:spLocks noGrp="1"/>
          </p:cNvSpPr>
          <p:nvPr>
            <p:ph type="subTitle" idx="1"/>
          </p:nvPr>
        </p:nvSpPr>
        <p:spPr/>
        <p:txBody>
          <a:bodyPr/>
          <a:lstStyle/>
          <a:p>
            <a:r>
              <a:rPr lang="en-US" b="1" dirty="0" smtClean="0"/>
              <a:t>Treating the Whole Family</a:t>
            </a:r>
            <a:endParaRPr lang="en-US" b="1" dirty="0"/>
          </a:p>
        </p:txBody>
      </p:sp>
    </p:spTree>
    <p:extLst>
      <p:ext uri="{BB962C8B-B14F-4D97-AF65-F5344CB8AC3E}">
        <p14:creationId xmlns:p14="http://schemas.microsoft.com/office/powerpoint/2010/main" val="4290156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Defense Levels</a:t>
            </a:r>
            <a:endParaRPr lang="en-US" dirty="0"/>
          </a:p>
        </p:txBody>
      </p:sp>
      <p:sp>
        <p:nvSpPr>
          <p:cNvPr id="15363" name="Content Placeholder 2"/>
          <p:cNvSpPr>
            <a:spLocks noGrp="1"/>
          </p:cNvSpPr>
          <p:nvPr>
            <p:ph idx="1"/>
          </p:nvPr>
        </p:nvSpPr>
        <p:spPr/>
        <p:txBody>
          <a:bodyPr anchor="ctr">
            <a:normAutofit/>
          </a:bodyPr>
          <a:lstStyle/>
          <a:p>
            <a:pPr eaLnBrk="1" hangingPunct="1"/>
            <a:r>
              <a:rPr lang="en-US" b="1" smtClean="0"/>
              <a:t>High Adaptive Level: Defense mechanisms in this group result in optimal adaptation to stress. </a:t>
            </a:r>
          </a:p>
          <a:p>
            <a:pPr eaLnBrk="1" hangingPunct="1"/>
            <a:r>
              <a:rPr lang="en-US" b="1" smtClean="0"/>
              <a:t>The defenses usually maximize feelings of well being and </a:t>
            </a:r>
          </a:p>
          <a:p>
            <a:pPr eaLnBrk="1" hangingPunct="1"/>
            <a:r>
              <a:rPr lang="en-US" b="1" smtClean="0"/>
              <a:t>Allow the conscious awareness of feelings, ideas, and their consequences. </a:t>
            </a:r>
          </a:p>
          <a:p>
            <a:pPr eaLnBrk="1" hangingPunct="1"/>
            <a:r>
              <a:rPr lang="en-US" b="1" smtClean="0"/>
              <a:t>promote an optimum balance among conflicting motives</a:t>
            </a:r>
          </a:p>
          <a:p>
            <a:pPr eaLnBrk="1" hangingPunct="1"/>
            <a:endParaRPr lang="en-US" smtClean="0"/>
          </a:p>
        </p:txBody>
      </p:sp>
    </p:spTree>
    <p:extLst>
      <p:ext uri="{BB962C8B-B14F-4D97-AF65-F5344CB8AC3E}">
        <p14:creationId xmlns:p14="http://schemas.microsoft.com/office/powerpoint/2010/main" val="1159908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High Adaptive Level</a:t>
            </a:r>
            <a:endParaRPr lang="en-US" dirty="0"/>
          </a:p>
        </p:txBody>
      </p:sp>
      <p:sp>
        <p:nvSpPr>
          <p:cNvPr id="16387" name="Content Placeholder 2"/>
          <p:cNvSpPr>
            <a:spLocks noGrp="1"/>
          </p:cNvSpPr>
          <p:nvPr>
            <p:ph idx="1"/>
          </p:nvPr>
        </p:nvSpPr>
        <p:spPr/>
        <p:txBody>
          <a:bodyPr anchor="ctr">
            <a:normAutofit/>
          </a:bodyPr>
          <a:lstStyle/>
          <a:p>
            <a:pPr lvl="1" eaLnBrk="1" hangingPunct="1"/>
            <a:r>
              <a:rPr lang="en-US" sz="2800" dirty="0" smtClean="0"/>
              <a:t>anticipation </a:t>
            </a:r>
          </a:p>
          <a:p>
            <a:pPr lvl="1" eaLnBrk="1" hangingPunct="1"/>
            <a:r>
              <a:rPr lang="en-US" sz="2800" dirty="0" smtClean="0"/>
              <a:t>affiliation </a:t>
            </a:r>
          </a:p>
          <a:p>
            <a:pPr lvl="1" eaLnBrk="1" hangingPunct="1"/>
            <a:r>
              <a:rPr lang="en-US" sz="2800" dirty="0" smtClean="0"/>
              <a:t>altruism </a:t>
            </a:r>
          </a:p>
          <a:p>
            <a:pPr lvl="1" eaLnBrk="1" hangingPunct="1"/>
            <a:r>
              <a:rPr lang="en-US" sz="2800" dirty="0" smtClean="0"/>
              <a:t>humor </a:t>
            </a:r>
          </a:p>
          <a:p>
            <a:pPr lvl="1" eaLnBrk="1" hangingPunct="1"/>
            <a:r>
              <a:rPr lang="en-US" sz="2800" dirty="0" smtClean="0"/>
              <a:t>self-assertion </a:t>
            </a:r>
          </a:p>
          <a:p>
            <a:pPr lvl="1" eaLnBrk="1" hangingPunct="1"/>
            <a:r>
              <a:rPr lang="en-US" sz="2800" dirty="0" smtClean="0"/>
              <a:t>self-observation </a:t>
            </a:r>
          </a:p>
          <a:p>
            <a:pPr lvl="1" eaLnBrk="1" hangingPunct="1"/>
            <a:r>
              <a:rPr lang="en-US" sz="2800" dirty="0" smtClean="0"/>
              <a:t>sublimation </a:t>
            </a:r>
          </a:p>
          <a:p>
            <a:pPr lvl="1" eaLnBrk="1" hangingPunct="1"/>
            <a:r>
              <a:rPr lang="en-US" sz="2800" dirty="0" smtClean="0"/>
              <a:t>suppression</a:t>
            </a:r>
          </a:p>
        </p:txBody>
      </p:sp>
    </p:spTree>
    <p:extLst>
      <p:ext uri="{BB962C8B-B14F-4D97-AF65-F5344CB8AC3E}">
        <p14:creationId xmlns:p14="http://schemas.microsoft.com/office/powerpoint/2010/main" val="3120603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Defense Levels</a:t>
            </a:r>
            <a:endParaRPr lang="en-US" dirty="0"/>
          </a:p>
        </p:txBody>
      </p:sp>
      <p:sp>
        <p:nvSpPr>
          <p:cNvPr id="3" name="Content Placeholder 2"/>
          <p:cNvSpPr>
            <a:spLocks noGrp="1"/>
          </p:cNvSpPr>
          <p:nvPr>
            <p:ph idx="1"/>
          </p:nvPr>
        </p:nvSpPr>
        <p:spPr/>
        <p:txBody>
          <a:bodyPr>
            <a:normAutofit fontScale="92500" lnSpcReduction="10000"/>
          </a:bodyPr>
          <a:lstStyle/>
          <a:p>
            <a:pPr marL="548640" indent="-411480" eaLnBrk="1" fontAlgn="auto" hangingPunct="1">
              <a:spcAft>
                <a:spcPts val="0"/>
              </a:spcAft>
              <a:buClr>
                <a:schemeClr val="tx1">
                  <a:shade val="95000"/>
                </a:schemeClr>
              </a:buClr>
              <a:buFont typeface="Wingdings 2"/>
              <a:buChar char=""/>
              <a:defRPr/>
            </a:pPr>
            <a:r>
              <a:rPr lang="en-US" b="1" dirty="0" smtClean="0"/>
              <a:t>Mental Inhibition Level: Defense mechanisms in this group keep potentially threatening ideas, feelings, memories, wishes, or fears out of awareness. Diminished awareness can affect the person's ability to relate to others.</a:t>
            </a:r>
          </a:p>
          <a:p>
            <a:pPr marL="868680" lvl="1" indent="-283464" eaLnBrk="1" fontAlgn="auto" hangingPunct="1">
              <a:spcAft>
                <a:spcPts val="0"/>
              </a:spcAft>
              <a:buFont typeface="Wingdings 2"/>
              <a:buChar char=""/>
              <a:defRPr/>
            </a:pPr>
            <a:r>
              <a:rPr lang="en-US" sz="2600" dirty="0" smtClean="0"/>
              <a:t>displacement </a:t>
            </a:r>
          </a:p>
          <a:p>
            <a:pPr marL="868680" lvl="1" indent="-283464" eaLnBrk="1" fontAlgn="auto" hangingPunct="1">
              <a:spcAft>
                <a:spcPts val="0"/>
              </a:spcAft>
              <a:buFont typeface="Wingdings 2"/>
              <a:buChar char=""/>
              <a:defRPr/>
            </a:pPr>
            <a:r>
              <a:rPr lang="en-US" sz="2600" dirty="0" smtClean="0"/>
              <a:t>dissociation </a:t>
            </a:r>
          </a:p>
          <a:p>
            <a:pPr marL="868680" lvl="1" indent="-283464" eaLnBrk="1" fontAlgn="auto" hangingPunct="1">
              <a:spcAft>
                <a:spcPts val="0"/>
              </a:spcAft>
              <a:buFont typeface="Wingdings 2"/>
              <a:buChar char=""/>
              <a:defRPr/>
            </a:pPr>
            <a:r>
              <a:rPr lang="en-US" sz="2600" dirty="0" smtClean="0"/>
              <a:t>intellectualization </a:t>
            </a:r>
          </a:p>
          <a:p>
            <a:pPr marL="868680" lvl="1" indent="-283464" eaLnBrk="1" fontAlgn="auto" hangingPunct="1">
              <a:spcAft>
                <a:spcPts val="0"/>
              </a:spcAft>
              <a:buFont typeface="Wingdings 2"/>
              <a:buChar char=""/>
              <a:defRPr/>
            </a:pPr>
            <a:r>
              <a:rPr lang="en-US" sz="2600" dirty="0" smtClean="0"/>
              <a:t>isolation of affect </a:t>
            </a:r>
          </a:p>
          <a:p>
            <a:pPr marL="868680" lvl="1" indent="-283464" eaLnBrk="1" fontAlgn="auto" hangingPunct="1">
              <a:spcAft>
                <a:spcPts val="0"/>
              </a:spcAft>
              <a:buFont typeface="Wingdings 2"/>
              <a:buChar char=""/>
              <a:defRPr/>
            </a:pPr>
            <a:r>
              <a:rPr lang="en-US" sz="2600" dirty="0" smtClean="0"/>
              <a:t>reaction formation </a:t>
            </a:r>
          </a:p>
          <a:p>
            <a:pPr marL="868680" lvl="1" indent="-283464" eaLnBrk="1" fontAlgn="auto" hangingPunct="1">
              <a:spcAft>
                <a:spcPts val="0"/>
              </a:spcAft>
              <a:buFont typeface="Wingdings 2"/>
              <a:buChar char=""/>
              <a:defRPr/>
            </a:pPr>
            <a:r>
              <a:rPr lang="en-US" sz="2600" dirty="0" smtClean="0"/>
              <a:t>repression </a:t>
            </a:r>
          </a:p>
          <a:p>
            <a:pPr marL="868680" lvl="1" indent="-283464" eaLnBrk="1" fontAlgn="auto" hangingPunct="1">
              <a:spcAft>
                <a:spcPts val="0"/>
              </a:spcAft>
              <a:buFont typeface="Wingdings 2"/>
              <a:buChar char=""/>
              <a:defRPr/>
            </a:pPr>
            <a:r>
              <a:rPr lang="en-US" sz="2600" dirty="0" smtClean="0"/>
              <a:t>undoing</a:t>
            </a:r>
          </a:p>
          <a:p>
            <a:pPr marL="548640" indent="-411480" eaLnBrk="1" fontAlgn="auto" hangingPunct="1">
              <a:spcAft>
                <a:spcPts val="0"/>
              </a:spcAft>
              <a:buClr>
                <a:schemeClr val="tx1">
                  <a:shade val="95000"/>
                </a:schemeClr>
              </a:buClr>
              <a:buFont typeface="Wingdings 2"/>
              <a:buChar char=""/>
              <a:defRPr/>
            </a:pPr>
            <a:endParaRPr lang="en-US" b="1" dirty="0" smtClean="0"/>
          </a:p>
          <a:p>
            <a:pPr marL="548640" indent="-411480" eaLnBrk="1" fontAlgn="auto" hangingPunct="1">
              <a:spcAft>
                <a:spcPts val="0"/>
              </a:spcAft>
              <a:buClr>
                <a:schemeClr val="tx1">
                  <a:shade val="95000"/>
                </a:schemeClr>
              </a:buClr>
              <a:buFont typeface="Wingdings 2"/>
              <a:buChar char=""/>
              <a:defRPr/>
            </a:pPr>
            <a:endParaRPr lang="en-US" dirty="0"/>
          </a:p>
        </p:txBody>
      </p:sp>
    </p:spTree>
    <p:extLst>
      <p:ext uri="{BB962C8B-B14F-4D97-AF65-F5344CB8AC3E}">
        <p14:creationId xmlns:p14="http://schemas.microsoft.com/office/powerpoint/2010/main" val="2369584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Defense Levels</a:t>
            </a:r>
            <a:endParaRPr lang="en-US" dirty="0"/>
          </a:p>
        </p:txBody>
      </p:sp>
      <p:sp>
        <p:nvSpPr>
          <p:cNvPr id="18435" name="Content Placeholder 2"/>
          <p:cNvSpPr>
            <a:spLocks noGrp="1"/>
          </p:cNvSpPr>
          <p:nvPr>
            <p:ph idx="1"/>
          </p:nvPr>
        </p:nvSpPr>
        <p:spPr/>
        <p:txBody>
          <a:bodyPr/>
          <a:lstStyle/>
          <a:p>
            <a:pPr eaLnBrk="1" hangingPunct="1"/>
            <a:r>
              <a:rPr lang="en-US" b="1" smtClean="0"/>
              <a:t>Minor image-distorting level. This level is characterized by distortions in the image of the self, body, or others that may be employed to regulate self-esteem. Examples are</a:t>
            </a:r>
          </a:p>
          <a:p>
            <a:pPr lvl="2" eaLnBrk="1" hangingPunct="1"/>
            <a:r>
              <a:rPr lang="en-US" b="1" smtClean="0"/>
              <a:t>devaluation </a:t>
            </a:r>
          </a:p>
          <a:p>
            <a:pPr lvl="2" eaLnBrk="1" hangingPunct="1"/>
            <a:r>
              <a:rPr lang="en-US" b="1" smtClean="0"/>
              <a:t>idealization </a:t>
            </a:r>
          </a:p>
          <a:p>
            <a:pPr lvl="2" eaLnBrk="1" hangingPunct="1"/>
            <a:r>
              <a:rPr lang="en-US" b="1" smtClean="0"/>
              <a:t>omnipotence </a:t>
            </a:r>
            <a:endParaRPr lang="en-US" smtClean="0"/>
          </a:p>
        </p:txBody>
      </p:sp>
    </p:spTree>
    <p:extLst>
      <p:ext uri="{BB962C8B-B14F-4D97-AF65-F5344CB8AC3E}">
        <p14:creationId xmlns:p14="http://schemas.microsoft.com/office/powerpoint/2010/main" val="8006997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Defense Levels</a:t>
            </a:r>
            <a:endParaRPr lang="en-US" dirty="0"/>
          </a:p>
        </p:txBody>
      </p:sp>
      <p:sp>
        <p:nvSpPr>
          <p:cNvPr id="19459" name="Content Placeholder 2"/>
          <p:cNvSpPr>
            <a:spLocks noGrp="1"/>
          </p:cNvSpPr>
          <p:nvPr>
            <p:ph idx="1"/>
          </p:nvPr>
        </p:nvSpPr>
        <p:spPr/>
        <p:txBody>
          <a:bodyPr anchor="ctr"/>
          <a:lstStyle/>
          <a:p>
            <a:pPr eaLnBrk="1" hangingPunct="1"/>
            <a:r>
              <a:rPr lang="en-US" b="1" smtClean="0"/>
              <a:t>Disavowal level. This level is characterized by keeping unpleasant or unacceptable stressors, impulses, ideas, affects, or responsibility out of awareness with or without a misattribution of these to external causes. Examples are </a:t>
            </a:r>
          </a:p>
          <a:p>
            <a:pPr lvl="2" eaLnBrk="1" hangingPunct="1"/>
            <a:r>
              <a:rPr lang="en-US" b="1" smtClean="0"/>
              <a:t>denial </a:t>
            </a:r>
          </a:p>
          <a:p>
            <a:pPr lvl="2" eaLnBrk="1" hangingPunct="1"/>
            <a:r>
              <a:rPr lang="en-US" b="1" smtClean="0"/>
              <a:t>projection </a:t>
            </a:r>
          </a:p>
          <a:p>
            <a:pPr lvl="2" eaLnBrk="1" hangingPunct="1"/>
            <a:r>
              <a:rPr lang="en-US" b="1" smtClean="0"/>
              <a:t>rationalization</a:t>
            </a:r>
            <a:endParaRPr lang="en-US" smtClean="0"/>
          </a:p>
        </p:txBody>
      </p:sp>
    </p:spTree>
    <p:extLst>
      <p:ext uri="{BB962C8B-B14F-4D97-AF65-F5344CB8AC3E}">
        <p14:creationId xmlns:p14="http://schemas.microsoft.com/office/powerpoint/2010/main" val="24420237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Defense Levels</a:t>
            </a:r>
            <a:endParaRPr lang="en-US" dirty="0"/>
          </a:p>
        </p:txBody>
      </p:sp>
      <p:sp>
        <p:nvSpPr>
          <p:cNvPr id="20483" name="Content Placeholder 2"/>
          <p:cNvSpPr>
            <a:spLocks noGrp="1"/>
          </p:cNvSpPr>
          <p:nvPr>
            <p:ph idx="1"/>
          </p:nvPr>
        </p:nvSpPr>
        <p:spPr/>
        <p:txBody>
          <a:bodyPr anchor="ctr"/>
          <a:lstStyle/>
          <a:p>
            <a:pPr eaLnBrk="1" hangingPunct="1"/>
            <a:r>
              <a:rPr lang="en-US" b="1" smtClean="0"/>
              <a:t>Major image-distorting level. </a:t>
            </a:r>
            <a:r>
              <a:rPr lang="en-US" smtClean="0"/>
              <a:t>This level is characterized by gross distortion or misattribution of the image of self or others. Examples are</a:t>
            </a:r>
            <a:endParaRPr lang="en-US" b="1" smtClean="0"/>
          </a:p>
          <a:p>
            <a:pPr lvl="2" eaLnBrk="1" hangingPunct="1"/>
            <a:r>
              <a:rPr lang="en-US" smtClean="0"/>
              <a:t>autistic fantasy </a:t>
            </a:r>
          </a:p>
          <a:p>
            <a:pPr lvl="2" eaLnBrk="1" hangingPunct="1"/>
            <a:r>
              <a:rPr lang="en-US" smtClean="0"/>
              <a:t>projective identification </a:t>
            </a:r>
          </a:p>
          <a:p>
            <a:pPr lvl="2" eaLnBrk="1" hangingPunct="1"/>
            <a:r>
              <a:rPr lang="en-US" smtClean="0"/>
              <a:t>splitting of self-image or image of others </a:t>
            </a:r>
          </a:p>
          <a:p>
            <a:pPr eaLnBrk="1" hangingPunct="1"/>
            <a:endParaRPr lang="en-US" smtClean="0"/>
          </a:p>
        </p:txBody>
      </p:sp>
    </p:spTree>
    <p:extLst>
      <p:ext uri="{BB962C8B-B14F-4D97-AF65-F5344CB8AC3E}">
        <p14:creationId xmlns:p14="http://schemas.microsoft.com/office/powerpoint/2010/main" val="2007015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Defense Levels</a:t>
            </a:r>
            <a:endParaRPr lang="en-US" dirty="0"/>
          </a:p>
        </p:txBody>
      </p:sp>
      <p:sp>
        <p:nvSpPr>
          <p:cNvPr id="21507" name="Content Placeholder 2"/>
          <p:cNvSpPr>
            <a:spLocks noGrp="1"/>
          </p:cNvSpPr>
          <p:nvPr>
            <p:ph idx="1"/>
          </p:nvPr>
        </p:nvSpPr>
        <p:spPr/>
        <p:txBody>
          <a:bodyPr anchor="ctr"/>
          <a:lstStyle/>
          <a:p>
            <a:pPr eaLnBrk="1" hangingPunct="1"/>
            <a:r>
              <a:rPr lang="en-US" b="1" dirty="0" smtClean="0"/>
              <a:t>Action Level: This level is characterized by defenses that deal with internal or external stressors by action or withdrawal.</a:t>
            </a:r>
          </a:p>
          <a:p>
            <a:pPr lvl="2" eaLnBrk="1" hangingPunct="1"/>
            <a:r>
              <a:rPr lang="en-US" sz="2400" dirty="0" smtClean="0"/>
              <a:t>acting out </a:t>
            </a:r>
          </a:p>
          <a:p>
            <a:pPr lvl="2" eaLnBrk="1" hangingPunct="1"/>
            <a:r>
              <a:rPr lang="en-US" sz="2400" dirty="0" smtClean="0"/>
              <a:t>apathetic withdrawal </a:t>
            </a:r>
          </a:p>
          <a:p>
            <a:pPr lvl="2" eaLnBrk="1" hangingPunct="1"/>
            <a:r>
              <a:rPr lang="en-US" sz="2400" dirty="0" smtClean="0"/>
              <a:t>help-rejecting complaining </a:t>
            </a:r>
          </a:p>
          <a:p>
            <a:pPr lvl="2" eaLnBrk="1" hangingPunct="1"/>
            <a:r>
              <a:rPr lang="en-US" sz="2400" dirty="0" smtClean="0"/>
              <a:t>passive aggression</a:t>
            </a:r>
          </a:p>
          <a:p>
            <a:pPr eaLnBrk="1" hangingPunct="1"/>
            <a:endParaRPr lang="en-US" dirty="0" smtClean="0"/>
          </a:p>
        </p:txBody>
      </p:sp>
    </p:spTree>
    <p:extLst>
      <p:ext uri="{BB962C8B-B14F-4D97-AF65-F5344CB8AC3E}">
        <p14:creationId xmlns:p14="http://schemas.microsoft.com/office/powerpoint/2010/main" val="1045442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Defense Levels</a:t>
            </a:r>
            <a:endParaRPr lang="en-US" dirty="0"/>
          </a:p>
        </p:txBody>
      </p:sp>
      <p:sp>
        <p:nvSpPr>
          <p:cNvPr id="22531" name="Content Placeholder 2"/>
          <p:cNvSpPr>
            <a:spLocks noGrp="1"/>
          </p:cNvSpPr>
          <p:nvPr>
            <p:ph idx="1"/>
          </p:nvPr>
        </p:nvSpPr>
        <p:spPr/>
        <p:txBody>
          <a:bodyPr anchor="ctr"/>
          <a:lstStyle/>
          <a:p>
            <a:pPr eaLnBrk="1" hangingPunct="1"/>
            <a:r>
              <a:rPr lang="en-US" b="1" dirty="0" smtClean="0"/>
              <a:t>Level of defensive </a:t>
            </a:r>
            <a:r>
              <a:rPr lang="en-US" b="1" dirty="0" err="1" smtClean="0"/>
              <a:t>dysregulation</a:t>
            </a:r>
            <a:r>
              <a:rPr lang="en-US" b="1" dirty="0" smtClean="0"/>
              <a:t>. </a:t>
            </a:r>
            <a:r>
              <a:rPr lang="en-US" dirty="0" smtClean="0"/>
              <a:t>This level is characterized by failure of defensive regulation to contain the individual's reaction to stressors,</a:t>
            </a:r>
          </a:p>
          <a:p>
            <a:pPr eaLnBrk="1" hangingPunct="1"/>
            <a:r>
              <a:rPr lang="en-US" dirty="0" smtClean="0"/>
              <a:t> lead ins to a pronounced break with objective reality. Examples are</a:t>
            </a:r>
            <a:endParaRPr lang="en-US" b="1" dirty="0" smtClean="0"/>
          </a:p>
          <a:p>
            <a:pPr lvl="2" eaLnBrk="1" hangingPunct="1"/>
            <a:r>
              <a:rPr lang="en-US" sz="2400" dirty="0" smtClean="0"/>
              <a:t>delusional projection </a:t>
            </a:r>
          </a:p>
          <a:p>
            <a:pPr lvl="2" eaLnBrk="1" hangingPunct="1"/>
            <a:r>
              <a:rPr lang="en-US" sz="2400" dirty="0" smtClean="0"/>
              <a:t>psychotic denial </a:t>
            </a:r>
          </a:p>
          <a:p>
            <a:pPr lvl="2" eaLnBrk="1" hangingPunct="1"/>
            <a:r>
              <a:rPr lang="en-US" sz="2400" dirty="0" smtClean="0"/>
              <a:t>psychotic distortion </a:t>
            </a:r>
          </a:p>
          <a:p>
            <a:pPr eaLnBrk="1" hangingPunct="1"/>
            <a:endParaRPr lang="en-US" dirty="0" smtClean="0"/>
          </a:p>
        </p:txBody>
      </p:sp>
    </p:spTree>
    <p:extLst>
      <p:ext uri="{BB962C8B-B14F-4D97-AF65-F5344CB8AC3E}">
        <p14:creationId xmlns:p14="http://schemas.microsoft.com/office/powerpoint/2010/main" val="1071593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Abuse and Dependence</a:t>
            </a:r>
            <a:endParaRPr lang="en-US" dirty="0"/>
          </a:p>
        </p:txBody>
      </p:sp>
      <p:sp>
        <p:nvSpPr>
          <p:cNvPr id="3" name="Content Placeholder 2"/>
          <p:cNvSpPr>
            <a:spLocks noGrp="1"/>
          </p:cNvSpPr>
          <p:nvPr>
            <p:ph idx="1"/>
          </p:nvPr>
        </p:nvSpPr>
        <p:spPr/>
        <p:txBody>
          <a:bodyPr/>
          <a:lstStyle/>
          <a:p>
            <a:r>
              <a:rPr lang="en-US" dirty="0" smtClean="0"/>
              <a:t>Family Values regarding use</a:t>
            </a:r>
          </a:p>
          <a:p>
            <a:r>
              <a:rPr lang="en-US" dirty="0" smtClean="0"/>
              <a:t>Social consequences and the beginning of Denial in the Family</a:t>
            </a:r>
          </a:p>
          <a:p>
            <a:r>
              <a:rPr lang="en-US" dirty="0" smtClean="0"/>
              <a:t>First Crisis that leads to an intervention</a:t>
            </a:r>
          </a:p>
          <a:p>
            <a:r>
              <a:rPr lang="en-US" dirty="0" smtClean="0"/>
              <a:t>Secondary Denial and Magical Thinking about Treatment</a:t>
            </a:r>
            <a:endParaRPr lang="en-US" dirty="0"/>
          </a:p>
        </p:txBody>
      </p:sp>
    </p:spTree>
    <p:extLst>
      <p:ext uri="{BB962C8B-B14F-4D97-AF65-F5344CB8AC3E}">
        <p14:creationId xmlns:p14="http://schemas.microsoft.com/office/powerpoint/2010/main" val="36074007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Treatment as Containment</a:t>
            </a:r>
            <a:endParaRPr lang="en-US" dirty="0"/>
          </a:p>
        </p:txBody>
      </p:sp>
      <p:sp>
        <p:nvSpPr>
          <p:cNvPr id="3" name="Content Placeholder 2"/>
          <p:cNvSpPr>
            <a:spLocks noGrp="1"/>
          </p:cNvSpPr>
          <p:nvPr>
            <p:ph idx="1"/>
          </p:nvPr>
        </p:nvSpPr>
        <p:spPr/>
        <p:txBody>
          <a:bodyPr>
            <a:normAutofit/>
          </a:bodyPr>
          <a:lstStyle/>
          <a:p>
            <a:r>
              <a:rPr lang="en-US" dirty="0" smtClean="0"/>
              <a:t>Behavioral, emotional and psychological containment</a:t>
            </a:r>
          </a:p>
          <a:p>
            <a:r>
              <a:rPr lang="en-US" dirty="0" smtClean="0"/>
              <a:t>Family as Client: identified patient as well as family members struggling with anger, resentment, shame, guilt.</a:t>
            </a:r>
          </a:p>
          <a:p>
            <a:r>
              <a:rPr lang="en-US" dirty="0" smtClean="0"/>
              <a:t>EDUCATION!</a:t>
            </a:r>
          </a:p>
          <a:p>
            <a:r>
              <a:rPr lang="en-US" dirty="0" smtClean="0"/>
              <a:t>Family systems approach; de-emphasize identified patient role, Genogram,  Al-Anon and Family Therapy/support, peer coaching.</a:t>
            </a:r>
            <a:endParaRPr lang="en-US" dirty="0"/>
          </a:p>
        </p:txBody>
      </p:sp>
    </p:spTree>
    <p:extLst>
      <p:ext uri="{BB962C8B-B14F-4D97-AF65-F5344CB8AC3E}">
        <p14:creationId xmlns:p14="http://schemas.microsoft.com/office/powerpoint/2010/main" val="625147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fontScale="90000"/>
          </a:bodyPr>
          <a:lstStyle/>
          <a:p>
            <a:r>
              <a:rPr lang="en-US" dirty="0" smtClean="0"/>
              <a:t>DSM Definition of Dependence</a:t>
            </a:r>
            <a:endParaRPr lang="en-US" dirty="0"/>
          </a:p>
        </p:txBody>
      </p:sp>
      <p:sp>
        <p:nvSpPr>
          <p:cNvPr id="3" name="Content Placeholder 2"/>
          <p:cNvSpPr>
            <a:spLocks noGrp="1"/>
          </p:cNvSpPr>
          <p:nvPr>
            <p:ph idx="1"/>
          </p:nvPr>
        </p:nvSpPr>
        <p:spPr>
          <a:xfrm>
            <a:off x="304800" y="838200"/>
            <a:ext cx="8534400" cy="5791200"/>
          </a:xfrm>
        </p:spPr>
        <p:txBody>
          <a:bodyPr>
            <a:noAutofit/>
          </a:bodyPr>
          <a:lstStyle/>
          <a:p>
            <a:r>
              <a:rPr lang="en-US" sz="1600" dirty="0" smtClean="0"/>
              <a:t>A maladaptive pattern of alcohol use, leading to clinically significant impairment or distress, as manifested by three or more of the following seven criteria, occurring at any time in the same 12-month period: </a:t>
            </a:r>
          </a:p>
          <a:p>
            <a:r>
              <a:rPr lang="en-US" sz="1600" dirty="0" smtClean="0"/>
              <a:t>Tolerance, as defined by either of the following: </a:t>
            </a:r>
          </a:p>
          <a:p>
            <a:pPr lvl="1"/>
            <a:r>
              <a:rPr lang="en-US" sz="1600" dirty="0" smtClean="0"/>
              <a:t>A need for markedly increased amounts of alcohol to achieve intoxication or desired effect.</a:t>
            </a:r>
          </a:p>
          <a:p>
            <a:pPr lvl="1"/>
            <a:r>
              <a:rPr lang="en-US" sz="1600" dirty="0" smtClean="0"/>
              <a:t>Markedly diminished effect with continued use of the same amount of alcohol.</a:t>
            </a:r>
          </a:p>
          <a:p>
            <a:r>
              <a:rPr lang="en-US" sz="1600" dirty="0" smtClean="0"/>
              <a:t>Withdrawal, as defined by either of the following: </a:t>
            </a:r>
          </a:p>
          <a:p>
            <a:pPr lvl="1"/>
            <a:r>
              <a:rPr lang="en-US" sz="1600" dirty="0" smtClean="0"/>
              <a:t>The characteristic withdrawal syndrome for alcohol (refer to DSM-IV for further details). </a:t>
            </a:r>
          </a:p>
          <a:p>
            <a:pPr lvl="1"/>
            <a:r>
              <a:rPr lang="en-US" sz="1600" dirty="0" smtClean="0"/>
              <a:t>Alcohol is taken to relieve or avoid withdrawal symptoms. </a:t>
            </a:r>
          </a:p>
          <a:p>
            <a:r>
              <a:rPr lang="en-US" sz="1600" dirty="0" smtClean="0"/>
              <a:t>Alcohol is often taken in larger amounts or over a longer period than was intended. </a:t>
            </a:r>
          </a:p>
          <a:p>
            <a:r>
              <a:rPr lang="en-US" sz="1600" dirty="0" smtClean="0"/>
              <a:t>There is a persistent desire or there are unsuccessful efforts to cut down or control alcohol use. </a:t>
            </a:r>
          </a:p>
          <a:p>
            <a:r>
              <a:rPr lang="en-US" sz="1600" dirty="0" smtClean="0"/>
              <a:t>A great deal of time is spent in activities necessary to obtain alcohol, use alcohol or recover from its effects. </a:t>
            </a:r>
          </a:p>
          <a:p>
            <a:r>
              <a:rPr lang="en-US" sz="1600" dirty="0" smtClean="0"/>
              <a:t>Important social, occupational, or recreational activities are given up or reduced because of alcohol use. </a:t>
            </a:r>
          </a:p>
          <a:p>
            <a:r>
              <a:rPr lang="en-US" sz="1600" dirty="0" smtClean="0"/>
              <a:t>Alcohol use is continued despite knowledge of having a persistent or recurrent physical or psychological problem that is likely to have been caused or exacerbated by the alcohol </a:t>
            </a:r>
            <a:endParaRPr lang="en-US" sz="1600" dirty="0"/>
          </a:p>
        </p:txBody>
      </p:sp>
    </p:spTree>
    <p:extLst>
      <p:ext uri="{BB962C8B-B14F-4D97-AF65-F5344CB8AC3E}">
        <p14:creationId xmlns:p14="http://schemas.microsoft.com/office/powerpoint/2010/main" val="20596367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Dynamics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Each time we focus on the addict without focusing on the family, we are in denial that we are breaking the cycle of addiction.</a:t>
            </a:r>
          </a:p>
          <a:p>
            <a:pPr marL="0" indent="0">
              <a:buNone/>
            </a:pPr>
            <a:r>
              <a:rPr lang="en-US" sz="2400" dirty="0" smtClean="0"/>
              <a:t>Parental Role: Basic needs of safety, food, shelter</a:t>
            </a:r>
          </a:p>
          <a:p>
            <a:pPr marL="0" indent="0">
              <a:buNone/>
            </a:pPr>
            <a:r>
              <a:rPr lang="en-US" sz="2400" dirty="0" smtClean="0"/>
              <a:t>• Appropriate role modeling, warm and supportive relationship between the parent and child,  parental monitoring and supervision, maintaining awareness of the child’s peer relationships, understanding the child’s individual risk level and establishing appropriate parent child communication</a:t>
            </a:r>
            <a:endParaRPr lang="en-US" sz="2400" dirty="0"/>
          </a:p>
        </p:txBody>
      </p:sp>
    </p:spTree>
    <p:extLst>
      <p:ext uri="{BB962C8B-B14F-4D97-AF65-F5344CB8AC3E}">
        <p14:creationId xmlns:p14="http://schemas.microsoft.com/office/powerpoint/2010/main" val="3350821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57200"/>
            <a:ext cx="7696200" cy="5714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48137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08185"/>
            <a:ext cx="8305800" cy="6192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81480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Dysfunction</a:t>
            </a:r>
            <a:endParaRPr lang="en-US" dirty="0"/>
          </a:p>
        </p:txBody>
      </p:sp>
      <p:sp>
        <p:nvSpPr>
          <p:cNvPr id="3" name="Content Placeholder 2"/>
          <p:cNvSpPr>
            <a:spLocks noGrp="1"/>
          </p:cNvSpPr>
          <p:nvPr>
            <p:ph idx="1"/>
          </p:nvPr>
        </p:nvSpPr>
        <p:spPr/>
        <p:txBody>
          <a:bodyPr>
            <a:normAutofit/>
          </a:bodyPr>
          <a:lstStyle/>
          <a:p>
            <a:r>
              <a:rPr lang="en-US" dirty="0" smtClean="0"/>
              <a:t>Abandonment: When you have to hide a part of who you are in order to be acceptable/ to protect self.</a:t>
            </a:r>
          </a:p>
          <a:p>
            <a:r>
              <a:rPr lang="en-US" dirty="0" smtClean="0"/>
              <a:t>Emotional Abandonment</a:t>
            </a:r>
          </a:p>
          <a:p>
            <a:r>
              <a:rPr lang="en-US" dirty="0" smtClean="0"/>
              <a:t>When you have to hide:</a:t>
            </a:r>
          </a:p>
          <a:p>
            <a:r>
              <a:rPr lang="en-US" dirty="0" smtClean="0"/>
              <a:t>—Your mistakes/ vulnerabilities</a:t>
            </a:r>
          </a:p>
          <a:p>
            <a:r>
              <a:rPr lang="en-US" dirty="0" smtClean="0"/>
              <a:t>— Your feelings</a:t>
            </a:r>
          </a:p>
          <a:p>
            <a:r>
              <a:rPr lang="en-US" dirty="0" smtClean="0"/>
              <a:t>— Your needs</a:t>
            </a:r>
          </a:p>
          <a:p>
            <a:r>
              <a:rPr lang="en-US" dirty="0" smtClean="0"/>
              <a:t>— Your accomplishments/ success</a:t>
            </a:r>
            <a:endParaRPr lang="en-US" dirty="0"/>
          </a:p>
        </p:txBody>
      </p:sp>
    </p:spTree>
    <p:extLst>
      <p:ext uri="{BB962C8B-B14F-4D97-AF65-F5344CB8AC3E}">
        <p14:creationId xmlns:p14="http://schemas.microsoft.com/office/powerpoint/2010/main" val="33564082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Shame</a:t>
            </a:r>
            <a:endParaRPr lang="en-US" dirty="0"/>
          </a:p>
        </p:txBody>
      </p:sp>
      <p:sp>
        <p:nvSpPr>
          <p:cNvPr id="3" name="Content Placeholder 2"/>
          <p:cNvSpPr>
            <a:spLocks noGrp="1"/>
          </p:cNvSpPr>
          <p:nvPr>
            <p:ph idx="1"/>
          </p:nvPr>
        </p:nvSpPr>
        <p:spPr/>
        <p:txBody>
          <a:bodyPr>
            <a:normAutofit/>
          </a:bodyPr>
          <a:lstStyle/>
          <a:p>
            <a:r>
              <a:rPr lang="en-US" dirty="0" smtClean="0"/>
              <a:t>Shame Coping</a:t>
            </a:r>
          </a:p>
          <a:p>
            <a:r>
              <a:rPr lang="en-US" dirty="0" smtClean="0"/>
              <a:t>Power Over Pain:</a:t>
            </a:r>
            <a:r>
              <a:rPr lang="en-US" dirty="0"/>
              <a:t> </a:t>
            </a:r>
            <a:r>
              <a:rPr lang="en-US" dirty="0" smtClean="0"/>
              <a:t>Control, Rage, Perfectionism</a:t>
            </a:r>
          </a:p>
          <a:p>
            <a:r>
              <a:rPr lang="en-US" dirty="0" smtClean="0"/>
              <a:t>Succumb To Pain: Procrastination, Victim, Depression/Anxiety, Suicide</a:t>
            </a:r>
          </a:p>
          <a:p>
            <a:r>
              <a:rPr lang="en-US" dirty="0" smtClean="0"/>
              <a:t>Coping with  The Pain: Addiction</a:t>
            </a:r>
            <a:endParaRPr lang="en-US" dirty="0"/>
          </a:p>
        </p:txBody>
      </p:sp>
    </p:spTree>
    <p:extLst>
      <p:ext uri="{BB962C8B-B14F-4D97-AF65-F5344CB8AC3E}">
        <p14:creationId xmlns:p14="http://schemas.microsoft.com/office/powerpoint/2010/main" val="26419984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00881"/>
            <a:ext cx="8763000" cy="63457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85018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Co-Dependency</a:t>
            </a:r>
            <a:endParaRPr lang="en-US" dirty="0"/>
          </a:p>
        </p:txBody>
      </p:sp>
      <p:sp>
        <p:nvSpPr>
          <p:cNvPr id="3" name="Content Placeholder 2"/>
          <p:cNvSpPr>
            <a:spLocks noGrp="1"/>
          </p:cNvSpPr>
          <p:nvPr>
            <p:ph idx="1"/>
          </p:nvPr>
        </p:nvSpPr>
        <p:spPr>
          <a:xfrm>
            <a:off x="457200" y="1447800"/>
            <a:ext cx="8229600" cy="5029200"/>
          </a:xfrm>
        </p:spPr>
        <p:txBody>
          <a:bodyPr>
            <a:normAutofit fontScale="92500" lnSpcReduction="20000"/>
          </a:bodyPr>
          <a:lstStyle/>
          <a:p>
            <a:pPr marL="0" indent="0">
              <a:buNone/>
            </a:pPr>
            <a:r>
              <a:rPr lang="en-US" dirty="0" smtClean="0"/>
              <a:t>•</a:t>
            </a:r>
            <a:r>
              <a:rPr lang="en-US" sz="3000" dirty="0" smtClean="0"/>
              <a:t>Family members aren’t sure what they feel, so have difficulty sharing their emotions</a:t>
            </a:r>
          </a:p>
          <a:p>
            <a:pPr marL="0" indent="0">
              <a:buNone/>
            </a:pPr>
            <a:r>
              <a:rPr lang="en-US" sz="3000" dirty="0" smtClean="0"/>
              <a:t>•Family interactions or decisions are often focused around the addict or alcoholic</a:t>
            </a:r>
          </a:p>
          <a:p>
            <a:pPr marL="0" indent="0">
              <a:buNone/>
            </a:pPr>
            <a:r>
              <a:rPr lang="en-US" sz="3000" dirty="0" smtClean="0"/>
              <a:t>•Open communication is difficult, since a pattern of avoidance or denial has been set in place</a:t>
            </a:r>
          </a:p>
          <a:p>
            <a:pPr marL="0" indent="0">
              <a:buNone/>
            </a:pPr>
            <a:r>
              <a:rPr lang="en-US" sz="3000" dirty="0" smtClean="0"/>
              <a:t>•Blame and anger are often present, making it difficult for common solutions to be found</a:t>
            </a:r>
          </a:p>
          <a:p>
            <a:pPr marL="0" indent="0">
              <a:buNone/>
            </a:pPr>
            <a:r>
              <a:rPr lang="en-US" sz="3000" dirty="0" smtClean="0"/>
              <a:t>•Codependent family roles keep the addict from hitting rock bottom</a:t>
            </a:r>
          </a:p>
          <a:p>
            <a:pPr marL="0" indent="0">
              <a:buNone/>
            </a:pPr>
            <a:r>
              <a:rPr lang="en-US" sz="3000" dirty="0" smtClean="0"/>
              <a:t>•Family members do whatever it takes to avoid confrontation, chaos or pain</a:t>
            </a:r>
          </a:p>
          <a:p>
            <a:endParaRPr lang="en-US" dirty="0"/>
          </a:p>
        </p:txBody>
      </p:sp>
    </p:spTree>
    <p:extLst>
      <p:ext uri="{BB962C8B-B14F-4D97-AF65-F5344CB8AC3E}">
        <p14:creationId xmlns:p14="http://schemas.microsoft.com/office/powerpoint/2010/main" val="10023309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Enabling</a:t>
            </a:r>
            <a:endParaRPr lang="en-US" dirty="0"/>
          </a:p>
        </p:txBody>
      </p:sp>
      <p:sp>
        <p:nvSpPr>
          <p:cNvPr id="3" name="Content Placeholder 2"/>
          <p:cNvSpPr>
            <a:spLocks noGrp="1"/>
          </p:cNvSpPr>
          <p:nvPr>
            <p:ph idx="1"/>
          </p:nvPr>
        </p:nvSpPr>
        <p:spPr>
          <a:xfrm>
            <a:off x="381000" y="1066800"/>
            <a:ext cx="8382000" cy="5486400"/>
          </a:xfrm>
        </p:spPr>
        <p:txBody>
          <a:bodyPr>
            <a:normAutofit fontScale="25000" lnSpcReduction="20000"/>
          </a:bodyPr>
          <a:lstStyle/>
          <a:p>
            <a:pPr marL="0" indent="0">
              <a:buNone/>
            </a:pPr>
            <a:endParaRPr lang="en-US" dirty="0" smtClean="0"/>
          </a:p>
          <a:p>
            <a:endParaRPr lang="en-US" dirty="0" smtClean="0"/>
          </a:p>
          <a:p>
            <a:pPr marL="0" indent="0">
              <a:buNone/>
            </a:pPr>
            <a:r>
              <a:rPr lang="en-US" sz="11200" dirty="0" smtClean="0"/>
              <a:t>The Enabler is a helpful type, trying to rescue their child from their predicament. The Enabler wants to save the addict from the immediate crisis and relieve them of the unbearable tension created by the situation.  </a:t>
            </a:r>
          </a:p>
          <a:p>
            <a:pPr marL="0" indent="0">
              <a:buNone/>
            </a:pPr>
            <a:r>
              <a:rPr lang="en-US" sz="11200" dirty="0" smtClean="0"/>
              <a:t>In reality, this person is meeting a need of their own, rather than that of the addict, although the Enabler does not realize this themselves.  </a:t>
            </a:r>
          </a:p>
          <a:p>
            <a:pPr marL="0" indent="0">
              <a:buNone/>
            </a:pPr>
            <a:r>
              <a:rPr lang="en-US" sz="11200" dirty="0" smtClean="0"/>
              <a:t>The Enabler denies the addict the process of learning by correcting and taking responsibility for his/her own mistakes.  </a:t>
            </a:r>
          </a:p>
          <a:p>
            <a:pPr marL="0" indent="0">
              <a:buNone/>
            </a:pPr>
            <a:r>
              <a:rPr lang="en-US" sz="11200" dirty="0" smtClean="0"/>
              <a:t>Preventing “Legitimate Suffering” is the biggest form of Parental Abuse…</a:t>
            </a:r>
          </a:p>
          <a:p>
            <a:endParaRPr lang="en-US" sz="5900" dirty="0"/>
          </a:p>
        </p:txBody>
      </p:sp>
    </p:spTree>
    <p:extLst>
      <p:ext uri="{BB962C8B-B14F-4D97-AF65-F5344CB8AC3E}">
        <p14:creationId xmlns:p14="http://schemas.microsoft.com/office/powerpoint/2010/main" val="26265841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a:t>
            </a:r>
            <a:endParaRPr lang="en-US" dirty="0"/>
          </a:p>
        </p:txBody>
      </p:sp>
      <p:sp>
        <p:nvSpPr>
          <p:cNvPr id="3" name="Content Placeholder 2"/>
          <p:cNvSpPr>
            <a:spLocks noGrp="1"/>
          </p:cNvSpPr>
          <p:nvPr>
            <p:ph idx="1"/>
          </p:nvPr>
        </p:nvSpPr>
        <p:spPr/>
        <p:txBody>
          <a:bodyPr/>
          <a:lstStyle/>
          <a:p>
            <a:pPr marL="0" indent="0">
              <a:buNone/>
            </a:pPr>
            <a:r>
              <a:rPr lang="en-US" dirty="0" smtClean="0"/>
              <a:t>Conflict: Aggressive, Passive and Passive Aggression and Assertiveness: enmeshment, triangulation, </a:t>
            </a:r>
            <a:r>
              <a:rPr lang="en-US" dirty="0" err="1" smtClean="0"/>
              <a:t>parentification</a:t>
            </a:r>
            <a:r>
              <a:rPr lang="en-US" dirty="0" smtClean="0"/>
              <a:t>.</a:t>
            </a:r>
          </a:p>
          <a:p>
            <a:r>
              <a:rPr lang="en-US" dirty="0" smtClean="0"/>
              <a:t>Boundaries and Letting GO</a:t>
            </a:r>
          </a:p>
          <a:p>
            <a:r>
              <a:rPr lang="en-US" dirty="0" smtClean="0"/>
              <a:t>Patient’s ability to assert communication with family and find own voice is essential for individuation</a:t>
            </a:r>
            <a:endParaRPr lang="en-US" dirty="0"/>
          </a:p>
        </p:txBody>
      </p:sp>
    </p:spTree>
    <p:extLst>
      <p:ext uri="{BB962C8B-B14F-4D97-AF65-F5344CB8AC3E}">
        <p14:creationId xmlns:p14="http://schemas.microsoft.com/office/powerpoint/2010/main" val="6131904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2286000"/>
          </a:xfrm>
        </p:spPr>
        <p:txBody>
          <a:bodyPr>
            <a:normAutofit fontScale="90000"/>
          </a:bodyPr>
          <a:lstStyle/>
          <a:p>
            <a:r>
              <a:rPr lang="en-US" dirty="0" smtClean="0"/>
              <a:t>Re-Integration</a:t>
            </a:r>
            <a:br>
              <a:rPr lang="en-US" dirty="0" smtClean="0"/>
            </a:br>
            <a:r>
              <a:rPr lang="en-US" sz="2000" b="1" dirty="0" smtClean="0">
                <a:solidFill>
                  <a:srgbClr val="0070C0"/>
                </a:solidFill>
              </a:rPr>
              <a:t>ONE’S ABILITY TO ESTABLISH HEALTHY REGULATORY RELATIONSHIPS OUTSIDE OF THE THERAPEUTIC MILIEU IS SYNONYMOUS WITH MENTAL HEALTH AND IS INDICATIVE THAT PSYCHOTHERAPY TREATMENT HAS BEEN SUCCESSFULL</a:t>
            </a:r>
            <a:r>
              <a:rPr lang="en-US" dirty="0" smtClean="0"/>
              <a:t/>
            </a:r>
            <a:br>
              <a:rPr lang="en-US" dirty="0" smtClean="0"/>
            </a:br>
            <a:endParaRPr lang="en-US" dirty="0"/>
          </a:p>
        </p:txBody>
      </p:sp>
      <p:sp>
        <p:nvSpPr>
          <p:cNvPr id="3" name="Content Placeholder 2"/>
          <p:cNvSpPr>
            <a:spLocks noGrp="1"/>
          </p:cNvSpPr>
          <p:nvPr>
            <p:ph idx="1"/>
          </p:nvPr>
        </p:nvSpPr>
        <p:spPr>
          <a:xfrm>
            <a:off x="457200" y="2362200"/>
            <a:ext cx="8229600" cy="3962400"/>
          </a:xfrm>
        </p:spPr>
        <p:txBody>
          <a:bodyPr>
            <a:normAutofit fontScale="92500" lnSpcReduction="10000"/>
          </a:bodyPr>
          <a:lstStyle/>
          <a:p>
            <a:r>
              <a:rPr lang="en-US" sz="2000" dirty="0" smtClean="0"/>
              <a:t>DETOX FOR PHYSICAL STABILIZATION</a:t>
            </a:r>
          </a:p>
          <a:p>
            <a:r>
              <a:rPr lang="en-US" sz="2000" dirty="0" smtClean="0"/>
              <a:t>PSYCH EVALUATION/MEDICATION MANAGEMENT FOR NEUROTRANSMITTER STABILIZATION AND AFFECT REGULATION</a:t>
            </a:r>
          </a:p>
          <a:p>
            <a:r>
              <a:rPr lang="en-US" sz="2000" dirty="0" smtClean="0"/>
              <a:t>NEURO-FEEDBACK FOR NEUROLOGICAL STABILIZATIONN</a:t>
            </a:r>
          </a:p>
          <a:p>
            <a:r>
              <a:rPr lang="en-US" sz="2000" dirty="0" smtClean="0"/>
              <a:t>CBT and EMDR for TRAUMA</a:t>
            </a:r>
          </a:p>
          <a:p>
            <a:r>
              <a:rPr lang="en-US" sz="2000" dirty="0" smtClean="0"/>
              <a:t>IMPROVED COMMUNICATION AND SOCIAL SKILLS</a:t>
            </a:r>
          </a:p>
          <a:p>
            <a:r>
              <a:rPr lang="en-US" sz="2000" dirty="0" smtClean="0"/>
              <a:t>AUTONOMY TOWARDS FINANCIAL INDEPENDENCE (ABILITY TO BUDGET), SOCIAL AND PEER SUPPORT (12 STEP MEETINGS, SPONSOR)</a:t>
            </a:r>
          </a:p>
          <a:p>
            <a:r>
              <a:rPr lang="en-US" sz="2000" dirty="0" smtClean="0"/>
              <a:t>DECREASING LEVELS OF ENMESHMENTS WITH FAMILY OF ORIGIN</a:t>
            </a:r>
          </a:p>
          <a:p>
            <a:r>
              <a:rPr lang="en-US" sz="2000" dirty="0" smtClean="0"/>
              <a:t>EMPLOYMENT, EDUCATION, FINANCIAL RESPONSIBILITY </a:t>
            </a:r>
            <a:endParaRPr lang="en-US" sz="2000" dirty="0"/>
          </a:p>
        </p:txBody>
      </p:sp>
    </p:spTree>
    <p:extLst>
      <p:ext uri="{BB962C8B-B14F-4D97-AF65-F5344CB8AC3E}">
        <p14:creationId xmlns:p14="http://schemas.microsoft.com/office/powerpoint/2010/main" val="485846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1371600"/>
          </a:xfrm>
        </p:spPr>
        <p:txBody>
          <a:bodyPr>
            <a:normAutofit/>
          </a:bodyPr>
          <a:lstStyle/>
          <a:p>
            <a:r>
              <a:rPr lang="en-US" sz="3700" dirty="0" smtClean="0"/>
              <a:t>Addiction as an Attachment Disorder</a:t>
            </a:r>
            <a:endParaRPr lang="en-US" sz="3700" dirty="0"/>
          </a:p>
        </p:txBody>
      </p:sp>
      <p:sp>
        <p:nvSpPr>
          <p:cNvPr id="3" name="Content Placeholder 2"/>
          <p:cNvSpPr>
            <a:spLocks noGrp="1"/>
          </p:cNvSpPr>
          <p:nvPr>
            <p:ph idx="1"/>
          </p:nvPr>
        </p:nvSpPr>
        <p:spPr/>
        <p:txBody>
          <a:bodyPr>
            <a:normAutofit lnSpcReduction="10000"/>
          </a:bodyPr>
          <a:lstStyle/>
          <a:p>
            <a:pPr marL="0" indent="0">
              <a:buNone/>
            </a:pPr>
            <a:r>
              <a:rPr lang="en-US" sz="1600" dirty="0" smtClean="0"/>
              <a:t>•	THE DEGREE TO WHICH A PERSON CAN REGULATE THEIR OWN EMOTIONS IS REGULATE THEIR OWN EMOTIONS IS  DETERMINED BY THE LENGTH &amp; STRENGTH OF THEIR EARLIEST ATTACHMENT EXPERIENCES.</a:t>
            </a:r>
          </a:p>
          <a:p>
            <a:endParaRPr lang="en-US" sz="1600" dirty="0" smtClean="0"/>
          </a:p>
          <a:p>
            <a:r>
              <a:rPr lang="en-US" sz="1600" dirty="0" smtClean="0"/>
              <a:t>THE  BIOLOGICAL LIMITATIONS OF SELF REGULATION </a:t>
            </a:r>
          </a:p>
          <a:p>
            <a:r>
              <a:rPr lang="en-US" sz="1600" dirty="0" smtClean="0"/>
              <a:t>THE MANDATE FOR ATTACHMENT: INTERPERSONAL RELATIONSHIPS (SECURE ATTACHMENTS) ARE ESSENTIAL FOR OPTIMAL BRAIN FUNCTIONING. </a:t>
            </a:r>
            <a:endParaRPr lang="en-US" sz="1600" dirty="0"/>
          </a:p>
          <a:p>
            <a:r>
              <a:rPr lang="en-US" sz="1600" dirty="0" smtClean="0"/>
              <a:t>THE SAME AREA OF THE BRAIN THAT MEDIATES SEX, THIRST, HUNGER,FIGHT-FLIGHT (SURVIVAL) ALSO MEDIATES ATTACHMENT. </a:t>
            </a:r>
          </a:p>
          <a:p>
            <a:r>
              <a:rPr lang="en-US" sz="1600" dirty="0" smtClean="0"/>
              <a:t>THE CNS OF ALL SOCIAL MAMMALS IS AN OPEN FEEDBACK LOOP </a:t>
            </a:r>
          </a:p>
          <a:p>
            <a:endParaRPr lang="en-US" sz="1600" dirty="0" smtClean="0"/>
          </a:p>
          <a:p>
            <a:pPr marL="0" indent="0">
              <a:buNone/>
            </a:pPr>
            <a:r>
              <a:rPr lang="en-US" sz="1600" dirty="0" smtClean="0"/>
              <a:t>   THE ESTABLISHMENT OF ATTACHMENT AND SECURE BASE IN THERAPY PREDICTS SUCCESSFUL TREATMENT OUTCOME. </a:t>
            </a:r>
          </a:p>
          <a:p>
            <a:pPr marL="0" indent="0">
              <a:buNone/>
            </a:pPr>
            <a:r>
              <a:rPr lang="en-US" sz="1600" dirty="0" smtClean="0"/>
              <a:t>ADDICTION AS A RELATIONAL DISORDER:</a:t>
            </a:r>
          </a:p>
          <a:p>
            <a:pPr marL="0" indent="0">
              <a:buNone/>
            </a:pPr>
            <a:r>
              <a:rPr lang="en-US" sz="1600" dirty="0" smtClean="0"/>
              <a:t>RELATIONSHIP WITH SELF</a:t>
            </a:r>
          </a:p>
          <a:p>
            <a:pPr marL="0" indent="0">
              <a:buNone/>
            </a:pPr>
            <a:r>
              <a:rPr lang="en-US" sz="1600" dirty="0" smtClean="0"/>
              <a:t>RELATIONSHIP WITH OTHERS </a:t>
            </a:r>
          </a:p>
          <a:p>
            <a:pPr marL="0" indent="0">
              <a:buNone/>
            </a:pPr>
            <a:r>
              <a:rPr lang="en-US" sz="1600" dirty="0" smtClean="0"/>
              <a:t>RELATIONSHIP WITH SOCIETY (EXISTENTIAL REALTIONSHIP)</a:t>
            </a:r>
            <a:endParaRPr lang="en-US" sz="1600" dirty="0"/>
          </a:p>
        </p:txBody>
      </p:sp>
    </p:spTree>
    <p:extLst>
      <p:ext uri="{BB962C8B-B14F-4D97-AF65-F5344CB8AC3E}">
        <p14:creationId xmlns:p14="http://schemas.microsoft.com/office/powerpoint/2010/main" val="1643423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Aftercare and Recovery</a:t>
            </a:r>
            <a:endParaRPr lang="en-US" dirty="0"/>
          </a:p>
        </p:txBody>
      </p:sp>
      <p:sp>
        <p:nvSpPr>
          <p:cNvPr id="3" name="Content Placeholder 2"/>
          <p:cNvSpPr>
            <a:spLocks noGrp="1"/>
          </p:cNvSpPr>
          <p:nvPr>
            <p:ph idx="1"/>
          </p:nvPr>
        </p:nvSpPr>
        <p:spPr/>
        <p:txBody>
          <a:bodyPr/>
          <a:lstStyle/>
          <a:p>
            <a:r>
              <a:rPr lang="en-US" dirty="0" smtClean="0"/>
              <a:t>Rule In or Out of Definitive Co-occurring DX </a:t>
            </a:r>
          </a:p>
          <a:p>
            <a:r>
              <a:rPr lang="en-US" dirty="0" smtClean="0"/>
              <a:t>DSM </a:t>
            </a:r>
            <a:r>
              <a:rPr lang="en-US" dirty="0" smtClean="0"/>
              <a:t>definition of Remission (coincides with AA/12 Step Culture), Brain Function and full stabilization and ability to self regulate, social functioning, re-integration, personal and relational.</a:t>
            </a:r>
          </a:p>
          <a:p>
            <a:r>
              <a:rPr lang="en-US" dirty="0" smtClean="0"/>
              <a:t>Ongoing family and Individual work</a:t>
            </a:r>
            <a:endParaRPr lang="en-US" dirty="0"/>
          </a:p>
        </p:txBody>
      </p:sp>
    </p:spTree>
    <p:extLst>
      <p:ext uri="{BB962C8B-B14F-4D97-AF65-F5344CB8AC3E}">
        <p14:creationId xmlns:p14="http://schemas.microsoft.com/office/powerpoint/2010/main" val="80373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28600"/>
            <a:ext cx="7010400" cy="6096000"/>
          </a:xfrm>
          <a:prstGeom prst="rect">
            <a:avLst/>
          </a:prstGeom>
          <a:noFill/>
          <a:ln>
            <a:noFill/>
          </a:ln>
        </p:spPr>
      </p:pic>
    </p:spTree>
    <p:extLst>
      <p:ext uri="{BB962C8B-B14F-4D97-AF65-F5344CB8AC3E}">
        <p14:creationId xmlns:p14="http://schemas.microsoft.com/office/powerpoint/2010/main" val="485761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Compounding Factors in Attachment</a:t>
            </a:r>
            <a:endParaRPr lang="en-US" dirty="0"/>
          </a:p>
        </p:txBody>
      </p:sp>
      <p:sp>
        <p:nvSpPr>
          <p:cNvPr id="3" name="Content Placeholder 2"/>
          <p:cNvSpPr>
            <a:spLocks noGrp="1"/>
          </p:cNvSpPr>
          <p:nvPr>
            <p:ph idx="1"/>
          </p:nvPr>
        </p:nvSpPr>
        <p:spPr/>
        <p:txBody>
          <a:bodyPr/>
          <a:lstStyle/>
          <a:p>
            <a:r>
              <a:rPr lang="en-US" dirty="0" smtClean="0"/>
              <a:t>Importance of Family HX (adult attachment questionnaire Mary Main)</a:t>
            </a:r>
          </a:p>
          <a:p>
            <a:r>
              <a:rPr lang="en-US" dirty="0" smtClean="0"/>
              <a:t>Family environment, relational, economic, social, psychological and health/medical stressors as barriers to secure attachment.</a:t>
            </a:r>
            <a:endParaRPr lang="en-US" dirty="0"/>
          </a:p>
        </p:txBody>
      </p:sp>
    </p:spTree>
    <p:extLst>
      <p:ext uri="{BB962C8B-B14F-4D97-AF65-F5344CB8AC3E}">
        <p14:creationId xmlns:p14="http://schemas.microsoft.com/office/powerpoint/2010/main" val="2380571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smtClean="0"/>
              <a:t>Defense Mechanisms</a:t>
            </a:r>
            <a:endParaRPr lang="en-US" dirty="0"/>
          </a:p>
        </p:txBody>
      </p:sp>
      <p:sp>
        <p:nvSpPr>
          <p:cNvPr id="3075" name="Content Placeholder 4"/>
          <p:cNvSpPr>
            <a:spLocks noGrp="1"/>
          </p:cNvSpPr>
          <p:nvPr>
            <p:ph idx="1"/>
          </p:nvPr>
        </p:nvSpPr>
        <p:spPr/>
        <p:txBody>
          <a:bodyPr anchor="ctr"/>
          <a:lstStyle/>
          <a:p>
            <a:r>
              <a:rPr lang="en-US" dirty="0" smtClean="0"/>
              <a:t>Defense mechanisms are a type of process or coping that results in automatic psychological responses exhibited as a means of protecting the individual against anxiety (</a:t>
            </a:r>
            <a:r>
              <a:rPr lang="en-US" dirty="0" err="1" smtClean="0"/>
              <a:t>Dziegielewski</a:t>
            </a:r>
            <a:r>
              <a:rPr lang="en-US" dirty="0" smtClean="0"/>
              <a:t> 2010). Identification and notation of defense mechanisms can be an important part of the psychological assessment and influence on the treatment process</a:t>
            </a:r>
          </a:p>
          <a:p>
            <a:pPr eaLnBrk="1" hangingPunct="1"/>
            <a:endParaRPr lang="en-US" dirty="0" smtClean="0"/>
          </a:p>
        </p:txBody>
      </p:sp>
    </p:spTree>
    <p:extLst>
      <p:ext uri="{BB962C8B-B14F-4D97-AF65-F5344CB8AC3E}">
        <p14:creationId xmlns:p14="http://schemas.microsoft.com/office/powerpoint/2010/main" val="2481678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fontAlgn="auto" hangingPunct="1">
              <a:spcAft>
                <a:spcPts val="0"/>
              </a:spcAft>
              <a:defRPr/>
            </a:pPr>
            <a:r>
              <a:rPr lang="en-US" altLang="en-US" dirty="0"/>
              <a:t>Defense Mechanisms</a:t>
            </a:r>
          </a:p>
        </p:txBody>
      </p:sp>
      <p:sp>
        <p:nvSpPr>
          <p:cNvPr id="6147" name="Rectangle 3"/>
          <p:cNvSpPr>
            <a:spLocks noGrp="1" noChangeArrowheads="1"/>
          </p:cNvSpPr>
          <p:nvPr>
            <p:ph idx="1"/>
          </p:nvPr>
        </p:nvSpPr>
        <p:spPr>
          <a:xfrm>
            <a:off x="685800" y="1371600"/>
            <a:ext cx="8178800" cy="5029200"/>
          </a:xfrm>
        </p:spPr>
        <p:txBody>
          <a:bodyPr/>
          <a:lstStyle/>
          <a:p>
            <a:pPr algn="ctr" eaLnBrk="1" hangingPunct="1">
              <a:buFontTx/>
              <a:buNone/>
            </a:pPr>
            <a:endParaRPr lang="en-US" altLang="en-US" sz="4000" dirty="0" smtClean="0"/>
          </a:p>
          <a:p>
            <a:pPr algn="ctr" eaLnBrk="1" hangingPunct="1">
              <a:buFontTx/>
              <a:buNone/>
            </a:pPr>
            <a:endParaRPr lang="en-US" altLang="en-US" sz="4000" dirty="0" smtClean="0"/>
          </a:p>
          <a:p>
            <a:pPr algn="ctr" eaLnBrk="1" hangingPunct="1">
              <a:buFontTx/>
              <a:buNone/>
            </a:pPr>
            <a:endParaRPr lang="en-US" altLang="en-US" sz="4000" dirty="0" smtClean="0"/>
          </a:p>
          <a:p>
            <a:pPr algn="ctr" eaLnBrk="1" hangingPunct="1">
              <a:buFontTx/>
              <a:buNone/>
            </a:pPr>
            <a:r>
              <a:rPr lang="en-US" altLang="en-US" sz="4000" dirty="0" smtClean="0"/>
              <a:t>Freud</a:t>
            </a:r>
          </a:p>
          <a:p>
            <a:pPr algn="ctr" eaLnBrk="1" hangingPunct="1">
              <a:buFontTx/>
              <a:buNone/>
            </a:pPr>
            <a:r>
              <a:rPr lang="en-US" altLang="en-US" sz="4000" dirty="0" smtClean="0"/>
              <a:t>Unconscious mental processes employed by the ego to reduce anxiety</a:t>
            </a:r>
          </a:p>
        </p:txBody>
      </p:sp>
      <p:pic>
        <p:nvPicPr>
          <p:cNvPr id="6148" name="Picture 3" descr="200px-Sigmund_Freud_LIFE[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447800"/>
            <a:ext cx="2057400" cy="292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2716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ltLang="en-US" dirty="0" smtClean="0"/>
              <a:t>Defense Mechanisms</a:t>
            </a:r>
            <a:endParaRPr lang="en-US" dirty="0"/>
          </a:p>
        </p:txBody>
      </p:sp>
      <p:sp>
        <p:nvSpPr>
          <p:cNvPr id="3" name="Content Placeholder 2"/>
          <p:cNvSpPr>
            <a:spLocks noGrp="1"/>
          </p:cNvSpPr>
          <p:nvPr>
            <p:ph idx="1"/>
          </p:nvPr>
        </p:nvSpPr>
        <p:spPr/>
        <p:txBody>
          <a:bodyPr>
            <a:normAutofit fontScale="77500" lnSpcReduction="20000"/>
          </a:bodyPr>
          <a:lstStyle/>
          <a:p>
            <a:pPr marL="548640" indent="-411480" eaLnBrk="1" fontAlgn="auto" hangingPunct="1">
              <a:spcAft>
                <a:spcPts val="0"/>
              </a:spcAft>
              <a:buClr>
                <a:schemeClr val="tx1">
                  <a:shade val="95000"/>
                </a:schemeClr>
              </a:buClr>
              <a:buFont typeface="Wingdings 2"/>
              <a:buChar char=""/>
              <a:defRPr/>
            </a:pPr>
            <a:r>
              <a:rPr lang="en-US" dirty="0" smtClean="0"/>
              <a:t>Freud's Defense Mechanisms include:</a:t>
            </a:r>
          </a:p>
          <a:p>
            <a:pPr marL="548640" indent="-411480" eaLnBrk="1" fontAlgn="auto" hangingPunct="1">
              <a:spcAft>
                <a:spcPts val="0"/>
              </a:spcAft>
              <a:buClr>
                <a:schemeClr val="tx1">
                  <a:shade val="95000"/>
                </a:schemeClr>
              </a:buClr>
              <a:buFont typeface="Wingdings 2"/>
              <a:buChar char=""/>
              <a:defRPr/>
            </a:pPr>
            <a:r>
              <a:rPr lang="en-US" dirty="0" smtClean="0">
                <a:hlinkClick r:id="rId3" action="ppaction://hlinkfile"/>
              </a:rPr>
              <a:t>Denial</a:t>
            </a:r>
            <a:r>
              <a:rPr lang="en-US" dirty="0" smtClean="0"/>
              <a:t>: claiming/believing that what is true to be actually false. </a:t>
            </a:r>
          </a:p>
          <a:p>
            <a:pPr marL="548640" indent="-411480" eaLnBrk="1" fontAlgn="auto" hangingPunct="1">
              <a:spcAft>
                <a:spcPts val="0"/>
              </a:spcAft>
              <a:buClr>
                <a:schemeClr val="tx1">
                  <a:shade val="95000"/>
                </a:schemeClr>
              </a:buClr>
              <a:buFont typeface="Wingdings 2"/>
              <a:buChar char=""/>
              <a:defRPr/>
            </a:pPr>
            <a:r>
              <a:rPr lang="en-US" dirty="0" smtClean="0">
                <a:hlinkClick r:id="rId4" action="ppaction://hlinkfile"/>
              </a:rPr>
              <a:t>Displacement</a:t>
            </a:r>
            <a:r>
              <a:rPr lang="en-US" dirty="0" smtClean="0"/>
              <a:t>: redirecting emotions to a substitute target. </a:t>
            </a:r>
          </a:p>
          <a:p>
            <a:pPr marL="548640" indent="-411480" eaLnBrk="1" fontAlgn="auto" hangingPunct="1">
              <a:spcAft>
                <a:spcPts val="0"/>
              </a:spcAft>
              <a:buClr>
                <a:schemeClr val="tx1">
                  <a:shade val="95000"/>
                </a:schemeClr>
              </a:buClr>
              <a:buFont typeface="Wingdings 2"/>
              <a:buChar char=""/>
              <a:defRPr/>
            </a:pPr>
            <a:r>
              <a:rPr lang="en-US" dirty="0" smtClean="0">
                <a:hlinkClick r:id="rId5" action="ppaction://hlinkfile"/>
              </a:rPr>
              <a:t>Intellectualization</a:t>
            </a:r>
            <a:r>
              <a:rPr lang="en-US" dirty="0" smtClean="0"/>
              <a:t>: taking an objective viewpoint. </a:t>
            </a:r>
          </a:p>
          <a:p>
            <a:pPr marL="548640" indent="-411480" eaLnBrk="1" fontAlgn="auto" hangingPunct="1">
              <a:spcAft>
                <a:spcPts val="0"/>
              </a:spcAft>
              <a:buClr>
                <a:schemeClr val="tx1">
                  <a:shade val="95000"/>
                </a:schemeClr>
              </a:buClr>
              <a:buFont typeface="Wingdings 2"/>
              <a:buChar char=""/>
              <a:defRPr/>
            </a:pPr>
            <a:r>
              <a:rPr lang="en-US" dirty="0" smtClean="0">
                <a:hlinkClick r:id="rId6" action="ppaction://hlinkfile"/>
              </a:rPr>
              <a:t>Projection</a:t>
            </a:r>
            <a:r>
              <a:rPr lang="en-US" dirty="0" smtClean="0"/>
              <a:t>: attributing uncomfortable feelings to others. </a:t>
            </a:r>
          </a:p>
          <a:p>
            <a:pPr marL="548640" indent="-411480" eaLnBrk="1" fontAlgn="auto" hangingPunct="1">
              <a:spcAft>
                <a:spcPts val="0"/>
              </a:spcAft>
              <a:buClr>
                <a:schemeClr val="tx1">
                  <a:shade val="95000"/>
                </a:schemeClr>
              </a:buClr>
              <a:buFont typeface="Wingdings 2"/>
              <a:buChar char=""/>
              <a:defRPr/>
            </a:pPr>
            <a:r>
              <a:rPr lang="en-US" dirty="0" smtClean="0">
                <a:hlinkClick r:id="rId7" action="ppaction://hlinkfile"/>
              </a:rPr>
              <a:t>Rationalization</a:t>
            </a:r>
            <a:r>
              <a:rPr lang="en-US" dirty="0" smtClean="0"/>
              <a:t>: creating false but credible justifications. </a:t>
            </a:r>
          </a:p>
          <a:p>
            <a:pPr marL="548640" indent="-411480" eaLnBrk="1" fontAlgn="auto" hangingPunct="1">
              <a:spcAft>
                <a:spcPts val="0"/>
              </a:spcAft>
              <a:buClr>
                <a:schemeClr val="tx1">
                  <a:shade val="95000"/>
                </a:schemeClr>
              </a:buClr>
              <a:buFont typeface="Wingdings 2"/>
              <a:buChar char=""/>
              <a:defRPr/>
            </a:pPr>
            <a:r>
              <a:rPr lang="en-US" dirty="0" smtClean="0">
                <a:hlinkClick r:id="rId8" action="ppaction://hlinkfile"/>
              </a:rPr>
              <a:t>Reaction Formation</a:t>
            </a:r>
            <a:r>
              <a:rPr lang="en-US" dirty="0" smtClean="0"/>
              <a:t>: overacting in the opposite way to the fear. </a:t>
            </a:r>
          </a:p>
          <a:p>
            <a:pPr marL="548640" indent="-411480" eaLnBrk="1" fontAlgn="auto" hangingPunct="1">
              <a:spcAft>
                <a:spcPts val="0"/>
              </a:spcAft>
              <a:buClr>
                <a:schemeClr val="tx1">
                  <a:shade val="95000"/>
                </a:schemeClr>
              </a:buClr>
              <a:buFont typeface="Wingdings 2"/>
              <a:buChar char=""/>
              <a:defRPr/>
            </a:pPr>
            <a:r>
              <a:rPr lang="en-US" dirty="0" smtClean="0">
                <a:hlinkClick r:id="rId9" action="ppaction://hlinkfile"/>
              </a:rPr>
              <a:t>Regression</a:t>
            </a:r>
            <a:r>
              <a:rPr lang="en-US" dirty="0" smtClean="0"/>
              <a:t>: going back to acting as a child. </a:t>
            </a:r>
          </a:p>
          <a:p>
            <a:pPr marL="548640" indent="-411480" eaLnBrk="1" fontAlgn="auto" hangingPunct="1">
              <a:spcAft>
                <a:spcPts val="0"/>
              </a:spcAft>
              <a:buClr>
                <a:schemeClr val="tx1">
                  <a:shade val="95000"/>
                </a:schemeClr>
              </a:buClr>
              <a:buFont typeface="Wingdings 2"/>
              <a:buChar char=""/>
              <a:defRPr/>
            </a:pPr>
            <a:r>
              <a:rPr lang="en-US" dirty="0" smtClean="0">
                <a:hlinkClick r:id="rId10" action="ppaction://hlinkfile"/>
              </a:rPr>
              <a:t>Repression</a:t>
            </a:r>
            <a:r>
              <a:rPr lang="en-US" dirty="0" smtClean="0"/>
              <a:t>: pushing uncomfortable thoughts into the subconscious. </a:t>
            </a:r>
          </a:p>
          <a:p>
            <a:pPr marL="548640" indent="-411480" eaLnBrk="1" fontAlgn="auto" hangingPunct="1">
              <a:spcAft>
                <a:spcPts val="0"/>
              </a:spcAft>
              <a:buClr>
                <a:schemeClr val="tx1">
                  <a:shade val="95000"/>
                </a:schemeClr>
              </a:buClr>
              <a:buFont typeface="Wingdings 2"/>
              <a:buChar char=""/>
              <a:defRPr/>
            </a:pPr>
            <a:r>
              <a:rPr lang="en-US" dirty="0" smtClean="0">
                <a:hlinkClick r:id="rId11" action="ppaction://hlinkfile"/>
              </a:rPr>
              <a:t>Sublimation</a:t>
            </a:r>
            <a:r>
              <a:rPr lang="en-US" dirty="0" smtClean="0"/>
              <a:t>: redirecting 'wrong' urges into socially acceptable actions. </a:t>
            </a:r>
          </a:p>
          <a:p>
            <a:pPr marL="548640" indent="-411480" eaLnBrk="1" fontAlgn="auto" hangingPunct="1">
              <a:spcAft>
                <a:spcPts val="0"/>
              </a:spcAft>
              <a:buClr>
                <a:schemeClr val="tx1">
                  <a:shade val="95000"/>
                </a:schemeClr>
              </a:buClr>
              <a:buFont typeface="Wingdings 2"/>
              <a:buChar char=""/>
              <a:defRPr/>
            </a:pPr>
            <a:endParaRPr lang="en-US" dirty="0"/>
          </a:p>
        </p:txBody>
      </p:sp>
    </p:spTree>
    <p:extLst>
      <p:ext uri="{BB962C8B-B14F-4D97-AF65-F5344CB8AC3E}">
        <p14:creationId xmlns:p14="http://schemas.microsoft.com/office/powerpoint/2010/main" val="3803040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t>Defensive Functioning Scale</a:t>
            </a:r>
          </a:p>
        </p:txBody>
      </p:sp>
      <p:sp>
        <p:nvSpPr>
          <p:cNvPr id="13315" name="Content Placeholder 2"/>
          <p:cNvSpPr>
            <a:spLocks noGrp="1"/>
          </p:cNvSpPr>
          <p:nvPr>
            <p:ph idx="1"/>
          </p:nvPr>
        </p:nvSpPr>
        <p:spPr/>
        <p:txBody>
          <a:bodyPr anchor="ctr"/>
          <a:lstStyle/>
          <a:p>
            <a:pPr eaLnBrk="1" hangingPunct="1"/>
            <a:r>
              <a:rPr lang="en-US" smtClean="0"/>
              <a:t>Defense mechanisms (or coping styles) taken from Appendix B  in DSM IV – TR are automatic psychological processes that protect the individual against anxiety and from the awareness of internal or external dangers or stressors. Individuals are often unaware of these processes as they operate.</a:t>
            </a:r>
          </a:p>
        </p:txBody>
      </p:sp>
    </p:spTree>
    <p:extLst>
      <p:ext uri="{BB962C8B-B14F-4D97-AF65-F5344CB8AC3E}">
        <p14:creationId xmlns:p14="http://schemas.microsoft.com/office/powerpoint/2010/main" val="13238489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366</TotalTime>
  <Words>1352</Words>
  <Application>Microsoft Office PowerPoint</Application>
  <PresentationFormat>On-screen Show (4:3)</PresentationFormat>
  <Paragraphs>164</Paragraphs>
  <Slides>30</Slides>
  <Notes>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Apex</vt:lpstr>
      <vt:lpstr>Addiction in Young Adults</vt:lpstr>
      <vt:lpstr>DSM Definition of Dependence</vt:lpstr>
      <vt:lpstr>Addiction as an Attachment Disorder</vt:lpstr>
      <vt:lpstr>PowerPoint Presentation</vt:lpstr>
      <vt:lpstr>Compounding Factors in Attachment</vt:lpstr>
      <vt:lpstr>Defense Mechanisms</vt:lpstr>
      <vt:lpstr>Defense Mechanisms</vt:lpstr>
      <vt:lpstr>Defense Mechanisms</vt:lpstr>
      <vt:lpstr>Defensive Functioning Scale</vt:lpstr>
      <vt:lpstr>Defense Levels</vt:lpstr>
      <vt:lpstr>High Adaptive Level</vt:lpstr>
      <vt:lpstr>Defense Levels</vt:lpstr>
      <vt:lpstr>Defense Levels</vt:lpstr>
      <vt:lpstr>Defense Levels</vt:lpstr>
      <vt:lpstr>Defense Levels</vt:lpstr>
      <vt:lpstr>Defense Levels</vt:lpstr>
      <vt:lpstr>Defense Levels</vt:lpstr>
      <vt:lpstr>Use Abuse and Dependence</vt:lpstr>
      <vt:lpstr>Treatment as Containment</vt:lpstr>
      <vt:lpstr>Family Dynamics</vt:lpstr>
      <vt:lpstr>PowerPoint Presentation</vt:lpstr>
      <vt:lpstr>PowerPoint Presentation</vt:lpstr>
      <vt:lpstr>Dysfunction</vt:lpstr>
      <vt:lpstr>Shame</vt:lpstr>
      <vt:lpstr>PowerPoint Presentation</vt:lpstr>
      <vt:lpstr>Co-Dependency</vt:lpstr>
      <vt:lpstr>Enabling</vt:lpstr>
      <vt:lpstr>Communication </vt:lpstr>
      <vt:lpstr>Re-Integration ONE’S ABILITY TO ESTABLISH HEALTHY REGULATORY RELATIONSHIPS OUTSIDE OF THE THERAPEUTIC MILIEU IS SYNONYMOUS WITH MENTAL HEALTH AND IS INDICATIVE THAT PSYCHOTHERAPY TREATMENT HAS BEEN SUCCESSFULL </vt:lpstr>
      <vt:lpstr>Aftercare and Recovery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25</cp:revision>
  <dcterms:created xsi:type="dcterms:W3CDTF">2014-05-12T15:30:58Z</dcterms:created>
  <dcterms:modified xsi:type="dcterms:W3CDTF">2014-05-12T22:10:21Z</dcterms:modified>
</cp:coreProperties>
</file>