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33"/>
  </p:handoutMasterIdLst>
  <p:sldIdLst>
    <p:sldId id="256" r:id="rId2"/>
    <p:sldId id="313" r:id="rId3"/>
    <p:sldId id="341" r:id="rId4"/>
    <p:sldId id="321" r:id="rId5"/>
    <p:sldId id="310" r:id="rId6"/>
    <p:sldId id="319" r:id="rId7"/>
    <p:sldId id="329" r:id="rId8"/>
    <p:sldId id="324" r:id="rId9"/>
    <p:sldId id="342" r:id="rId10"/>
    <p:sldId id="311" r:id="rId11"/>
    <p:sldId id="340" r:id="rId12"/>
    <p:sldId id="325" r:id="rId13"/>
    <p:sldId id="290" r:id="rId14"/>
    <p:sldId id="326" r:id="rId15"/>
    <p:sldId id="312" r:id="rId16"/>
    <p:sldId id="330" r:id="rId17"/>
    <p:sldId id="327" r:id="rId18"/>
    <p:sldId id="344" r:id="rId19"/>
    <p:sldId id="345" r:id="rId20"/>
    <p:sldId id="291" r:id="rId21"/>
    <p:sldId id="320" r:id="rId22"/>
    <p:sldId id="332" r:id="rId23"/>
    <p:sldId id="303" r:id="rId24"/>
    <p:sldId id="333" r:id="rId25"/>
    <p:sldId id="334" r:id="rId26"/>
    <p:sldId id="336" r:id="rId27"/>
    <p:sldId id="335" r:id="rId28"/>
    <p:sldId id="343" r:id="rId29"/>
    <p:sldId id="338" r:id="rId30"/>
    <p:sldId id="339" r:id="rId31"/>
    <p:sldId id="337"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504"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24742094618669846"/>
          <c:y val="7.2881238682374019E-2"/>
          <c:w val="0.64549163668117393"/>
          <c:h val="0.59803576878471554"/>
        </c:manualLayout>
      </c:layout>
      <c:lineChart>
        <c:grouping val="standard"/>
        <c:ser>
          <c:idx val="0"/>
          <c:order val="0"/>
          <c:tx>
            <c:strRef>
              <c:f>Sheet1!$B$1</c:f>
              <c:strCache>
                <c:ptCount val="1"/>
                <c:pt idx="0">
                  <c:v>Control</c:v>
                </c:pt>
              </c:strCache>
            </c:strRef>
          </c:tx>
          <c:marker>
            <c:symbol val="none"/>
          </c:marker>
          <c:cat>
            <c:strRef>
              <c:f>Sheet1!$A$2:$A$9</c:f>
              <c:strCache>
                <c:ptCount val="8"/>
                <c:pt idx="0">
                  <c:v>Baseline</c:v>
                </c:pt>
                <c:pt idx="1">
                  <c:v>day 1</c:v>
                </c:pt>
                <c:pt idx="2">
                  <c:v>day 2</c:v>
                </c:pt>
                <c:pt idx="3">
                  <c:v>day 3</c:v>
                </c:pt>
                <c:pt idx="4">
                  <c:v>day 4</c:v>
                </c:pt>
                <c:pt idx="5">
                  <c:v>day 5</c:v>
                </c:pt>
                <c:pt idx="6">
                  <c:v>day 6</c:v>
                </c:pt>
                <c:pt idx="7">
                  <c:v>day 7 </c:v>
                </c:pt>
              </c:strCache>
            </c:strRef>
          </c:cat>
          <c:val>
            <c:numRef>
              <c:f>Sheet1!$B$2:$B$9</c:f>
              <c:numCache>
                <c:formatCode>General</c:formatCode>
                <c:ptCount val="8"/>
                <c:pt idx="0">
                  <c:v>4.7300000000000004</c:v>
                </c:pt>
                <c:pt idx="1">
                  <c:v>5.6199999999999966</c:v>
                </c:pt>
                <c:pt idx="2">
                  <c:v>5.44</c:v>
                </c:pt>
                <c:pt idx="3">
                  <c:v>5.33</c:v>
                </c:pt>
                <c:pt idx="4">
                  <c:v>5.56</c:v>
                </c:pt>
                <c:pt idx="5">
                  <c:v>5.5</c:v>
                </c:pt>
                <c:pt idx="6">
                  <c:v>4.79</c:v>
                </c:pt>
                <c:pt idx="7">
                  <c:v>4.55</c:v>
                </c:pt>
              </c:numCache>
            </c:numRef>
          </c:val>
        </c:ser>
        <c:ser>
          <c:idx val="1"/>
          <c:order val="1"/>
          <c:tx>
            <c:strRef>
              <c:f>Sheet1!$C$1</c:f>
              <c:strCache>
                <c:ptCount val="1"/>
                <c:pt idx="0">
                  <c:v>Mindfulness</c:v>
                </c:pt>
              </c:strCache>
            </c:strRef>
          </c:tx>
          <c:marker>
            <c:symbol val="none"/>
          </c:marker>
          <c:cat>
            <c:strRef>
              <c:f>Sheet1!$A$2:$A$9</c:f>
              <c:strCache>
                <c:ptCount val="8"/>
                <c:pt idx="0">
                  <c:v>Baseline</c:v>
                </c:pt>
                <c:pt idx="1">
                  <c:v>day 1</c:v>
                </c:pt>
                <c:pt idx="2">
                  <c:v>day 2</c:v>
                </c:pt>
                <c:pt idx="3">
                  <c:v>day 3</c:v>
                </c:pt>
                <c:pt idx="4">
                  <c:v>day 4</c:v>
                </c:pt>
                <c:pt idx="5">
                  <c:v>day 5</c:v>
                </c:pt>
                <c:pt idx="6">
                  <c:v>day 6</c:v>
                </c:pt>
                <c:pt idx="7">
                  <c:v>day 7 </c:v>
                </c:pt>
              </c:strCache>
            </c:strRef>
          </c:cat>
          <c:val>
            <c:numRef>
              <c:f>Sheet1!$C$2:$C$9</c:f>
              <c:numCache>
                <c:formatCode>General</c:formatCode>
                <c:ptCount val="8"/>
                <c:pt idx="0">
                  <c:v>5.9300000000000024</c:v>
                </c:pt>
                <c:pt idx="1">
                  <c:v>4.8099999999999996</c:v>
                </c:pt>
                <c:pt idx="2">
                  <c:v>4.6399999999999997</c:v>
                </c:pt>
                <c:pt idx="3">
                  <c:v>4.4000000000000004</c:v>
                </c:pt>
                <c:pt idx="4">
                  <c:v>4.84</c:v>
                </c:pt>
                <c:pt idx="5">
                  <c:v>4.1099999999999985</c:v>
                </c:pt>
                <c:pt idx="6">
                  <c:v>4.08</c:v>
                </c:pt>
                <c:pt idx="7">
                  <c:v>3.75</c:v>
                </c:pt>
              </c:numCache>
            </c:numRef>
          </c:val>
        </c:ser>
        <c:dropLines/>
        <c:marker val="1"/>
        <c:axId val="128434176"/>
        <c:axId val="128436096"/>
      </c:lineChart>
      <c:catAx>
        <c:axId val="128434176"/>
        <c:scaling>
          <c:orientation val="minMax"/>
        </c:scaling>
        <c:axPos val="b"/>
        <c:title>
          <c:tx>
            <c:rich>
              <a:bodyPr/>
              <a:lstStyle/>
              <a:p>
                <a:pPr>
                  <a:defRPr/>
                </a:pPr>
                <a:r>
                  <a:rPr lang="en-US"/>
                  <a:t>Days following session</a:t>
                </a:r>
              </a:p>
            </c:rich>
          </c:tx>
          <c:layout/>
        </c:title>
        <c:majorTickMark val="none"/>
        <c:tickLblPos val="nextTo"/>
        <c:crossAx val="128436096"/>
        <c:crosses val="autoZero"/>
        <c:auto val="1"/>
        <c:lblAlgn val="ctr"/>
        <c:lblOffset val="100"/>
      </c:catAx>
      <c:valAx>
        <c:axId val="128436096"/>
        <c:scaling>
          <c:orientation val="minMax"/>
        </c:scaling>
        <c:axPos val="l"/>
        <c:majorGridlines/>
        <c:title>
          <c:tx>
            <c:rich>
              <a:bodyPr/>
              <a:lstStyle/>
              <a:p>
                <a:pPr>
                  <a:defRPr/>
                </a:pPr>
                <a:r>
                  <a:rPr lang="en-US"/>
                  <a:t>mean</a:t>
                </a:r>
                <a:r>
                  <a:rPr lang="en-US" baseline="0"/>
                  <a:t> cigs per day</a:t>
                </a:r>
                <a:endParaRPr lang="en-US"/>
              </a:p>
            </c:rich>
          </c:tx>
          <c:layout/>
        </c:title>
        <c:numFmt formatCode="General" sourceLinked="1"/>
        <c:tickLblPos val="nextTo"/>
        <c:crossAx val="128434176"/>
        <c:crosses val="autoZero"/>
        <c:crossBetween val="between"/>
      </c:valAx>
    </c:plotArea>
    <c:legend>
      <c:legendPos val="r"/>
      <c:layout/>
    </c:legend>
    <c:plotVisOnly val="1"/>
    <c:dispBlanksAs val="gap"/>
  </c:chart>
  <c:spPr>
    <a:noFill/>
    <a:ln>
      <a:no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smtClean="0"/>
              <a:t>#</a:t>
            </a:r>
            <a:r>
              <a:rPr lang="en-US" baseline="0" dirty="0" smtClean="0"/>
              <a:t> of drinks (alcohol) per peak week</a:t>
            </a:r>
            <a:endParaRPr lang="en-US" dirty="0"/>
          </a:p>
        </c:rich>
      </c:tx>
      <c:layout/>
    </c:title>
    <c:plotArea>
      <c:layout/>
      <c:barChart>
        <c:barDir val="col"/>
        <c:grouping val="clustered"/>
        <c:ser>
          <c:idx val="0"/>
          <c:order val="0"/>
          <c:tx>
            <c:strRef>
              <c:f>Sheet1!$B$1</c:f>
              <c:strCache>
                <c:ptCount val="1"/>
                <c:pt idx="0">
                  <c:v>TAU</c:v>
                </c:pt>
              </c:strCache>
            </c:strRef>
          </c:tx>
          <c:cat>
            <c:strRef>
              <c:f>Sheet1!$A$2:$A$3</c:f>
              <c:strCache>
                <c:ptCount val="2"/>
                <c:pt idx="0">
                  <c:v>Baseline</c:v>
                </c:pt>
                <c:pt idx="1">
                  <c:v>3 Month followup</c:v>
                </c:pt>
              </c:strCache>
            </c:strRef>
          </c:cat>
          <c:val>
            <c:numRef>
              <c:f>Sheet1!$B$2:$B$3</c:f>
              <c:numCache>
                <c:formatCode>General</c:formatCode>
                <c:ptCount val="2"/>
                <c:pt idx="0">
                  <c:v>43.98</c:v>
                </c:pt>
                <c:pt idx="1">
                  <c:v>27.77</c:v>
                </c:pt>
              </c:numCache>
            </c:numRef>
          </c:val>
        </c:ser>
        <c:ser>
          <c:idx val="1"/>
          <c:order val="1"/>
          <c:tx>
            <c:strRef>
              <c:f>Sheet1!$C$1</c:f>
              <c:strCache>
                <c:ptCount val="1"/>
                <c:pt idx="0">
                  <c:v>Mindfulness</c:v>
                </c:pt>
              </c:strCache>
            </c:strRef>
          </c:tx>
          <c:cat>
            <c:strRef>
              <c:f>Sheet1!$A$2:$A$3</c:f>
              <c:strCache>
                <c:ptCount val="2"/>
                <c:pt idx="0">
                  <c:v>Baseline</c:v>
                </c:pt>
                <c:pt idx="1">
                  <c:v>3 Month followup</c:v>
                </c:pt>
              </c:strCache>
            </c:strRef>
          </c:cat>
          <c:val>
            <c:numRef>
              <c:f>Sheet1!$C$2:$C$3</c:f>
              <c:numCache>
                <c:formatCode>General</c:formatCode>
                <c:ptCount val="2"/>
                <c:pt idx="0">
                  <c:v>64.83</c:v>
                </c:pt>
                <c:pt idx="1">
                  <c:v>8.3800000000000008</c:v>
                </c:pt>
              </c:numCache>
            </c:numRef>
          </c:val>
        </c:ser>
        <c:gapWidth val="75"/>
        <c:overlap val="-25"/>
        <c:axId val="130774912"/>
        <c:axId val="130776448"/>
      </c:barChart>
      <c:catAx>
        <c:axId val="130774912"/>
        <c:scaling>
          <c:orientation val="minMax"/>
        </c:scaling>
        <c:axPos val="b"/>
        <c:majorTickMark val="none"/>
        <c:tickLblPos val="nextTo"/>
        <c:crossAx val="130776448"/>
        <c:crosses val="autoZero"/>
        <c:auto val="1"/>
        <c:lblAlgn val="ctr"/>
        <c:lblOffset val="100"/>
      </c:catAx>
      <c:valAx>
        <c:axId val="130776448"/>
        <c:scaling>
          <c:orientation val="minMax"/>
        </c:scaling>
        <c:axPos val="l"/>
        <c:majorGridlines/>
        <c:numFmt formatCode="General" sourceLinked="1"/>
        <c:majorTickMark val="none"/>
        <c:tickLblPos val="nextTo"/>
        <c:spPr>
          <a:ln w="10000">
            <a:noFill/>
          </a:ln>
        </c:spPr>
        <c:crossAx val="130774912"/>
        <c:crosses val="autoZero"/>
        <c:crossBetween val="between"/>
      </c:valAx>
    </c:plotArea>
    <c:legend>
      <c:legendPos val="b"/>
      <c:layout/>
    </c:legend>
    <c:plotVisOnly val="1"/>
    <c:dispBlanksAs val="gap"/>
  </c:chart>
  <c:txPr>
    <a:bodyPr/>
    <a:lstStyle/>
    <a:p>
      <a:pPr>
        <a:defRPr sz="180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2CEEB4-A472-43EB-A971-AEE97DFD84B2}" type="doc">
      <dgm:prSet loTypeId="urn:microsoft.com/office/officeart/2005/8/layout/venn2" loCatId="relationship" qsTypeId="urn:microsoft.com/office/officeart/2005/8/quickstyle/simple1" qsCatId="simple" csTypeId="urn:microsoft.com/office/officeart/2005/8/colors/colorful1#1" csCatId="colorful" phldr="1"/>
      <dgm:spPr/>
      <dgm:t>
        <a:bodyPr/>
        <a:lstStyle/>
        <a:p>
          <a:endParaRPr lang="en-US"/>
        </a:p>
      </dgm:t>
    </dgm:pt>
    <dgm:pt modelId="{6B928F93-56E2-46B8-852C-B9ED5D8D2E1B}">
      <dgm:prSet phldrT="[Text]" custT="1"/>
      <dgm:spPr>
        <a:solidFill>
          <a:schemeClr val="tx2">
            <a:lumMod val="60000"/>
            <a:lumOff val="40000"/>
          </a:schemeClr>
        </a:solidFill>
      </dgm:spPr>
      <dgm:t>
        <a:bodyPr/>
        <a:lstStyle/>
        <a:p>
          <a:r>
            <a:rPr lang="en-US" sz="1600" dirty="0" smtClean="0"/>
            <a:t>Reacting to the reactions </a:t>
          </a:r>
          <a:endParaRPr lang="en-US" sz="1600" dirty="0"/>
        </a:p>
      </dgm:t>
    </dgm:pt>
    <dgm:pt modelId="{D6F68C84-A6F4-4C5E-B403-4264FA890A09}" type="parTrans" cxnId="{DBE31763-D0B1-4BD9-BDAA-B349C9A3F896}">
      <dgm:prSet/>
      <dgm:spPr/>
      <dgm:t>
        <a:bodyPr/>
        <a:lstStyle/>
        <a:p>
          <a:endParaRPr lang="en-US"/>
        </a:p>
      </dgm:t>
    </dgm:pt>
    <dgm:pt modelId="{7877E207-26A6-4915-9565-76997D3162CF}" type="sibTrans" cxnId="{DBE31763-D0B1-4BD9-BDAA-B349C9A3F896}">
      <dgm:prSet/>
      <dgm:spPr/>
      <dgm:t>
        <a:bodyPr/>
        <a:lstStyle/>
        <a:p>
          <a:endParaRPr lang="en-US"/>
        </a:p>
      </dgm:t>
    </dgm:pt>
    <dgm:pt modelId="{6ADD168D-C9A5-4041-9A75-5960D7604A87}">
      <dgm:prSet phldrT="[Text]" custT="1"/>
      <dgm:spPr>
        <a:solidFill>
          <a:srgbClr val="92D050"/>
        </a:solidFill>
      </dgm:spPr>
      <dgm:t>
        <a:bodyPr/>
        <a:lstStyle/>
        <a:p>
          <a:r>
            <a:rPr lang="en-US" sz="1400" dirty="0" smtClean="0"/>
            <a:t>Reactions based on interpretations</a:t>
          </a:r>
          <a:endParaRPr lang="en-US" sz="1400" dirty="0"/>
        </a:p>
      </dgm:t>
    </dgm:pt>
    <dgm:pt modelId="{75F3C383-4B23-4FFE-B631-15C40F83C4BB}" type="parTrans" cxnId="{6CDF20F6-D41A-44DE-A889-DAFC102C59F9}">
      <dgm:prSet/>
      <dgm:spPr/>
      <dgm:t>
        <a:bodyPr/>
        <a:lstStyle/>
        <a:p>
          <a:endParaRPr lang="en-US"/>
        </a:p>
      </dgm:t>
    </dgm:pt>
    <dgm:pt modelId="{84E92342-45FA-4881-9A83-8F0AC8F22FD5}" type="sibTrans" cxnId="{6CDF20F6-D41A-44DE-A889-DAFC102C59F9}">
      <dgm:prSet/>
      <dgm:spPr/>
      <dgm:t>
        <a:bodyPr/>
        <a:lstStyle/>
        <a:p>
          <a:endParaRPr lang="en-US"/>
        </a:p>
      </dgm:t>
    </dgm:pt>
    <dgm:pt modelId="{AF16BE6A-7CC3-4A4D-B25D-7F8A5A5812CB}">
      <dgm:prSet phldrT="[Text]" custT="1"/>
      <dgm:spPr>
        <a:solidFill>
          <a:srgbClr val="FF0000"/>
        </a:solidFill>
      </dgm:spPr>
      <dgm:t>
        <a:bodyPr/>
        <a:lstStyle/>
        <a:p>
          <a:r>
            <a:rPr lang="en-US" sz="1400" dirty="0" smtClean="0"/>
            <a:t>Interpretation of events, sensations, etc</a:t>
          </a:r>
          <a:r>
            <a:rPr lang="en-US" sz="1100" dirty="0" smtClean="0"/>
            <a:t>. </a:t>
          </a:r>
          <a:endParaRPr lang="en-US" sz="1100" dirty="0"/>
        </a:p>
      </dgm:t>
    </dgm:pt>
    <dgm:pt modelId="{4D3B28D0-BB8D-44D3-96CD-F035E1946C75}" type="parTrans" cxnId="{5DCE6791-501F-4796-8F7E-B5CF3C0F24F4}">
      <dgm:prSet/>
      <dgm:spPr/>
      <dgm:t>
        <a:bodyPr/>
        <a:lstStyle/>
        <a:p>
          <a:endParaRPr lang="en-US"/>
        </a:p>
      </dgm:t>
    </dgm:pt>
    <dgm:pt modelId="{758DBBCE-3906-4BFB-AB79-B790563B1041}" type="sibTrans" cxnId="{5DCE6791-501F-4796-8F7E-B5CF3C0F24F4}">
      <dgm:prSet/>
      <dgm:spPr/>
      <dgm:t>
        <a:bodyPr/>
        <a:lstStyle/>
        <a:p>
          <a:endParaRPr lang="en-US"/>
        </a:p>
      </dgm:t>
    </dgm:pt>
    <dgm:pt modelId="{CCE7EB1D-332F-408C-BC19-870FDA5D9047}">
      <dgm:prSet phldrT="[Text]" custT="1"/>
      <dgm:spPr>
        <a:solidFill>
          <a:srgbClr val="00B0F0"/>
        </a:solidFill>
      </dgm:spPr>
      <dgm:t>
        <a:bodyPr/>
        <a:lstStyle/>
        <a:p>
          <a:r>
            <a:rPr lang="en-US" sz="1600" dirty="0" smtClean="0"/>
            <a:t>Direct experience of objects of perception</a:t>
          </a:r>
          <a:endParaRPr lang="en-US" sz="1600" dirty="0"/>
        </a:p>
      </dgm:t>
    </dgm:pt>
    <dgm:pt modelId="{84827110-9F6B-4936-A783-2058B19AE5F5}" type="parTrans" cxnId="{D18E045E-FEDE-4498-91E7-E97AB48C7AC1}">
      <dgm:prSet/>
      <dgm:spPr/>
      <dgm:t>
        <a:bodyPr/>
        <a:lstStyle/>
        <a:p>
          <a:endParaRPr lang="en-US"/>
        </a:p>
      </dgm:t>
    </dgm:pt>
    <dgm:pt modelId="{4454476F-FDFD-453C-8A8B-3C882E569C77}" type="sibTrans" cxnId="{D18E045E-FEDE-4498-91E7-E97AB48C7AC1}">
      <dgm:prSet/>
      <dgm:spPr/>
      <dgm:t>
        <a:bodyPr/>
        <a:lstStyle/>
        <a:p>
          <a:endParaRPr lang="en-US"/>
        </a:p>
      </dgm:t>
    </dgm:pt>
    <dgm:pt modelId="{4EDCDCBD-0620-44EF-8B78-CC3F20B2B308}" type="pres">
      <dgm:prSet presAssocID="{112CEEB4-A472-43EB-A971-AEE97DFD84B2}" presName="Name0" presStyleCnt="0">
        <dgm:presLayoutVars>
          <dgm:chMax val="7"/>
          <dgm:resizeHandles val="exact"/>
        </dgm:presLayoutVars>
      </dgm:prSet>
      <dgm:spPr/>
      <dgm:t>
        <a:bodyPr/>
        <a:lstStyle/>
        <a:p>
          <a:endParaRPr lang="en-US"/>
        </a:p>
      </dgm:t>
    </dgm:pt>
    <dgm:pt modelId="{F689FD73-ED62-4A39-A1A9-BBF69AE6C92A}" type="pres">
      <dgm:prSet presAssocID="{112CEEB4-A472-43EB-A971-AEE97DFD84B2}" presName="comp1" presStyleCnt="0"/>
      <dgm:spPr/>
    </dgm:pt>
    <dgm:pt modelId="{A644F519-0EED-4ED2-8437-C8B9955D475E}" type="pres">
      <dgm:prSet presAssocID="{112CEEB4-A472-43EB-A971-AEE97DFD84B2}" presName="circle1" presStyleLbl="node1" presStyleIdx="0" presStyleCnt="4" custScaleX="131322"/>
      <dgm:spPr/>
      <dgm:t>
        <a:bodyPr/>
        <a:lstStyle/>
        <a:p>
          <a:endParaRPr lang="en-US"/>
        </a:p>
      </dgm:t>
    </dgm:pt>
    <dgm:pt modelId="{7B364FF2-0B3F-4143-83F5-92AF6F99D2DE}" type="pres">
      <dgm:prSet presAssocID="{112CEEB4-A472-43EB-A971-AEE97DFD84B2}" presName="c1text" presStyleLbl="node1" presStyleIdx="0" presStyleCnt="4">
        <dgm:presLayoutVars>
          <dgm:bulletEnabled val="1"/>
        </dgm:presLayoutVars>
      </dgm:prSet>
      <dgm:spPr/>
      <dgm:t>
        <a:bodyPr/>
        <a:lstStyle/>
        <a:p>
          <a:endParaRPr lang="en-US"/>
        </a:p>
      </dgm:t>
    </dgm:pt>
    <dgm:pt modelId="{B48DEFA2-CD23-4DCB-8889-48CEB8FCBD52}" type="pres">
      <dgm:prSet presAssocID="{112CEEB4-A472-43EB-A971-AEE97DFD84B2}" presName="comp2" presStyleCnt="0"/>
      <dgm:spPr/>
    </dgm:pt>
    <dgm:pt modelId="{8F1E8EB4-F725-4CAB-A864-AD726EDC4A67}" type="pres">
      <dgm:prSet presAssocID="{112CEEB4-A472-43EB-A971-AEE97DFD84B2}" presName="circle2" presStyleLbl="node1" presStyleIdx="1" presStyleCnt="4" custScaleX="126272"/>
      <dgm:spPr/>
      <dgm:t>
        <a:bodyPr/>
        <a:lstStyle/>
        <a:p>
          <a:endParaRPr lang="en-US"/>
        </a:p>
      </dgm:t>
    </dgm:pt>
    <dgm:pt modelId="{EB6162CB-381F-45D2-9D9D-6CD9898D4B3C}" type="pres">
      <dgm:prSet presAssocID="{112CEEB4-A472-43EB-A971-AEE97DFD84B2}" presName="c2text" presStyleLbl="node1" presStyleIdx="1" presStyleCnt="4">
        <dgm:presLayoutVars>
          <dgm:bulletEnabled val="1"/>
        </dgm:presLayoutVars>
      </dgm:prSet>
      <dgm:spPr/>
      <dgm:t>
        <a:bodyPr/>
        <a:lstStyle/>
        <a:p>
          <a:endParaRPr lang="en-US"/>
        </a:p>
      </dgm:t>
    </dgm:pt>
    <dgm:pt modelId="{DF72C4B4-6296-4842-8EE4-24BC9FBC0DE4}" type="pres">
      <dgm:prSet presAssocID="{112CEEB4-A472-43EB-A971-AEE97DFD84B2}" presName="comp3" presStyleCnt="0"/>
      <dgm:spPr/>
    </dgm:pt>
    <dgm:pt modelId="{83AE2FD0-9375-4304-8766-7F9295160C98}" type="pres">
      <dgm:prSet presAssocID="{112CEEB4-A472-43EB-A971-AEE97DFD84B2}" presName="circle3" presStyleLbl="node1" presStyleIdx="2" presStyleCnt="4"/>
      <dgm:spPr/>
      <dgm:t>
        <a:bodyPr/>
        <a:lstStyle/>
        <a:p>
          <a:endParaRPr lang="en-US"/>
        </a:p>
      </dgm:t>
    </dgm:pt>
    <dgm:pt modelId="{6171F969-207A-40F1-A06E-C4E8CFAB6800}" type="pres">
      <dgm:prSet presAssocID="{112CEEB4-A472-43EB-A971-AEE97DFD84B2}" presName="c3text" presStyleLbl="node1" presStyleIdx="2" presStyleCnt="4">
        <dgm:presLayoutVars>
          <dgm:bulletEnabled val="1"/>
        </dgm:presLayoutVars>
      </dgm:prSet>
      <dgm:spPr/>
      <dgm:t>
        <a:bodyPr/>
        <a:lstStyle/>
        <a:p>
          <a:endParaRPr lang="en-US"/>
        </a:p>
      </dgm:t>
    </dgm:pt>
    <dgm:pt modelId="{4488FE3F-5496-4089-9F0D-966BDFC81A59}" type="pres">
      <dgm:prSet presAssocID="{112CEEB4-A472-43EB-A971-AEE97DFD84B2}" presName="comp4" presStyleCnt="0"/>
      <dgm:spPr/>
    </dgm:pt>
    <dgm:pt modelId="{0F4BC0EF-AFBF-4687-921B-393BA6128523}" type="pres">
      <dgm:prSet presAssocID="{112CEEB4-A472-43EB-A971-AEE97DFD84B2}" presName="circle4" presStyleLbl="node1" presStyleIdx="3" presStyleCnt="4"/>
      <dgm:spPr/>
      <dgm:t>
        <a:bodyPr/>
        <a:lstStyle/>
        <a:p>
          <a:endParaRPr lang="en-US"/>
        </a:p>
      </dgm:t>
    </dgm:pt>
    <dgm:pt modelId="{5CD107AB-1492-429B-8A6B-8385B5F780BA}" type="pres">
      <dgm:prSet presAssocID="{112CEEB4-A472-43EB-A971-AEE97DFD84B2}" presName="c4text" presStyleLbl="node1" presStyleIdx="3" presStyleCnt="4">
        <dgm:presLayoutVars>
          <dgm:bulletEnabled val="1"/>
        </dgm:presLayoutVars>
      </dgm:prSet>
      <dgm:spPr/>
      <dgm:t>
        <a:bodyPr/>
        <a:lstStyle/>
        <a:p>
          <a:endParaRPr lang="en-US"/>
        </a:p>
      </dgm:t>
    </dgm:pt>
  </dgm:ptLst>
  <dgm:cxnLst>
    <dgm:cxn modelId="{090FF9A7-4F16-4E9A-8233-D4091CD83AB2}" type="presOf" srcId="{CCE7EB1D-332F-408C-BC19-870FDA5D9047}" destId="{5CD107AB-1492-429B-8A6B-8385B5F780BA}" srcOrd="1" destOrd="0" presId="urn:microsoft.com/office/officeart/2005/8/layout/venn2"/>
    <dgm:cxn modelId="{DBE31763-D0B1-4BD9-BDAA-B349C9A3F896}" srcId="{112CEEB4-A472-43EB-A971-AEE97DFD84B2}" destId="{6B928F93-56E2-46B8-852C-B9ED5D8D2E1B}" srcOrd="0" destOrd="0" parTransId="{D6F68C84-A6F4-4C5E-B403-4264FA890A09}" sibTransId="{7877E207-26A6-4915-9565-76997D3162CF}"/>
    <dgm:cxn modelId="{FC4587E2-7D29-434C-A066-CE28A8318257}" type="presOf" srcId="{112CEEB4-A472-43EB-A971-AEE97DFD84B2}" destId="{4EDCDCBD-0620-44EF-8B78-CC3F20B2B308}" srcOrd="0" destOrd="0" presId="urn:microsoft.com/office/officeart/2005/8/layout/venn2"/>
    <dgm:cxn modelId="{59078231-4565-4AE2-930D-2216C4795271}" type="presOf" srcId="{CCE7EB1D-332F-408C-BC19-870FDA5D9047}" destId="{0F4BC0EF-AFBF-4687-921B-393BA6128523}" srcOrd="0" destOrd="0" presId="urn:microsoft.com/office/officeart/2005/8/layout/venn2"/>
    <dgm:cxn modelId="{FE8169CE-4779-43C0-BF7D-64B57EE4AE99}" type="presOf" srcId="{6ADD168D-C9A5-4041-9A75-5960D7604A87}" destId="{8F1E8EB4-F725-4CAB-A864-AD726EDC4A67}" srcOrd="0" destOrd="0" presId="urn:microsoft.com/office/officeart/2005/8/layout/venn2"/>
    <dgm:cxn modelId="{85E8CCCB-AA24-4B5D-B219-6752ADC987BC}" type="presOf" srcId="{6ADD168D-C9A5-4041-9A75-5960D7604A87}" destId="{EB6162CB-381F-45D2-9D9D-6CD9898D4B3C}" srcOrd="1" destOrd="0" presId="urn:microsoft.com/office/officeart/2005/8/layout/venn2"/>
    <dgm:cxn modelId="{9F14A074-8F30-46EE-92C0-8F51B5305440}" type="presOf" srcId="{6B928F93-56E2-46B8-852C-B9ED5D8D2E1B}" destId="{A644F519-0EED-4ED2-8437-C8B9955D475E}" srcOrd="0" destOrd="0" presId="urn:microsoft.com/office/officeart/2005/8/layout/venn2"/>
    <dgm:cxn modelId="{D18E045E-FEDE-4498-91E7-E97AB48C7AC1}" srcId="{112CEEB4-A472-43EB-A971-AEE97DFD84B2}" destId="{CCE7EB1D-332F-408C-BC19-870FDA5D9047}" srcOrd="3" destOrd="0" parTransId="{84827110-9F6B-4936-A783-2058B19AE5F5}" sibTransId="{4454476F-FDFD-453C-8A8B-3C882E569C77}"/>
    <dgm:cxn modelId="{5DCE6791-501F-4796-8F7E-B5CF3C0F24F4}" srcId="{112CEEB4-A472-43EB-A971-AEE97DFD84B2}" destId="{AF16BE6A-7CC3-4A4D-B25D-7F8A5A5812CB}" srcOrd="2" destOrd="0" parTransId="{4D3B28D0-BB8D-44D3-96CD-F035E1946C75}" sibTransId="{758DBBCE-3906-4BFB-AB79-B790563B1041}"/>
    <dgm:cxn modelId="{5A866B7E-93D4-473C-BC96-D1AB34A1A6C5}" type="presOf" srcId="{AF16BE6A-7CC3-4A4D-B25D-7F8A5A5812CB}" destId="{6171F969-207A-40F1-A06E-C4E8CFAB6800}" srcOrd="1" destOrd="0" presId="urn:microsoft.com/office/officeart/2005/8/layout/venn2"/>
    <dgm:cxn modelId="{42E1C7BF-FEEB-4FDE-B9DF-60558C644DD3}" type="presOf" srcId="{6B928F93-56E2-46B8-852C-B9ED5D8D2E1B}" destId="{7B364FF2-0B3F-4143-83F5-92AF6F99D2DE}" srcOrd="1" destOrd="0" presId="urn:microsoft.com/office/officeart/2005/8/layout/venn2"/>
    <dgm:cxn modelId="{53BC7D24-9D21-4569-9B69-F419F6D6535A}" type="presOf" srcId="{AF16BE6A-7CC3-4A4D-B25D-7F8A5A5812CB}" destId="{83AE2FD0-9375-4304-8766-7F9295160C98}" srcOrd="0" destOrd="0" presId="urn:microsoft.com/office/officeart/2005/8/layout/venn2"/>
    <dgm:cxn modelId="{6CDF20F6-D41A-44DE-A889-DAFC102C59F9}" srcId="{112CEEB4-A472-43EB-A971-AEE97DFD84B2}" destId="{6ADD168D-C9A5-4041-9A75-5960D7604A87}" srcOrd="1" destOrd="0" parTransId="{75F3C383-4B23-4FFE-B631-15C40F83C4BB}" sibTransId="{84E92342-45FA-4881-9A83-8F0AC8F22FD5}"/>
    <dgm:cxn modelId="{B78864D7-F29E-47B3-BDCE-1C84E1457DDF}" type="presParOf" srcId="{4EDCDCBD-0620-44EF-8B78-CC3F20B2B308}" destId="{F689FD73-ED62-4A39-A1A9-BBF69AE6C92A}" srcOrd="0" destOrd="0" presId="urn:microsoft.com/office/officeart/2005/8/layout/venn2"/>
    <dgm:cxn modelId="{9ADE6F9B-A68B-44BE-ADFC-35ABCF030EB3}" type="presParOf" srcId="{F689FD73-ED62-4A39-A1A9-BBF69AE6C92A}" destId="{A644F519-0EED-4ED2-8437-C8B9955D475E}" srcOrd="0" destOrd="0" presId="urn:microsoft.com/office/officeart/2005/8/layout/venn2"/>
    <dgm:cxn modelId="{1B4E280F-6F77-498D-9F7E-0BDA433EE821}" type="presParOf" srcId="{F689FD73-ED62-4A39-A1A9-BBF69AE6C92A}" destId="{7B364FF2-0B3F-4143-83F5-92AF6F99D2DE}" srcOrd="1" destOrd="0" presId="urn:microsoft.com/office/officeart/2005/8/layout/venn2"/>
    <dgm:cxn modelId="{A941657F-037C-47D9-8C02-696B092FA64A}" type="presParOf" srcId="{4EDCDCBD-0620-44EF-8B78-CC3F20B2B308}" destId="{B48DEFA2-CD23-4DCB-8889-48CEB8FCBD52}" srcOrd="1" destOrd="0" presId="urn:microsoft.com/office/officeart/2005/8/layout/venn2"/>
    <dgm:cxn modelId="{11D9B9F5-0296-4321-8742-23BAA2896C80}" type="presParOf" srcId="{B48DEFA2-CD23-4DCB-8889-48CEB8FCBD52}" destId="{8F1E8EB4-F725-4CAB-A864-AD726EDC4A67}" srcOrd="0" destOrd="0" presId="urn:microsoft.com/office/officeart/2005/8/layout/venn2"/>
    <dgm:cxn modelId="{C3C0910E-A504-4589-8126-B043426FB35E}" type="presParOf" srcId="{B48DEFA2-CD23-4DCB-8889-48CEB8FCBD52}" destId="{EB6162CB-381F-45D2-9D9D-6CD9898D4B3C}" srcOrd="1" destOrd="0" presId="urn:microsoft.com/office/officeart/2005/8/layout/venn2"/>
    <dgm:cxn modelId="{20087494-DB59-4352-A9AF-06972F5707BB}" type="presParOf" srcId="{4EDCDCBD-0620-44EF-8B78-CC3F20B2B308}" destId="{DF72C4B4-6296-4842-8EE4-24BC9FBC0DE4}" srcOrd="2" destOrd="0" presId="urn:microsoft.com/office/officeart/2005/8/layout/venn2"/>
    <dgm:cxn modelId="{739711C6-744A-492E-82AA-CB8DDDE182DA}" type="presParOf" srcId="{DF72C4B4-6296-4842-8EE4-24BC9FBC0DE4}" destId="{83AE2FD0-9375-4304-8766-7F9295160C98}" srcOrd="0" destOrd="0" presId="urn:microsoft.com/office/officeart/2005/8/layout/venn2"/>
    <dgm:cxn modelId="{D5219872-B35F-47F6-843C-016C406DC322}" type="presParOf" srcId="{DF72C4B4-6296-4842-8EE4-24BC9FBC0DE4}" destId="{6171F969-207A-40F1-A06E-C4E8CFAB6800}" srcOrd="1" destOrd="0" presId="urn:microsoft.com/office/officeart/2005/8/layout/venn2"/>
    <dgm:cxn modelId="{C283B22D-9F5B-4F61-89FD-DA6215530D2A}" type="presParOf" srcId="{4EDCDCBD-0620-44EF-8B78-CC3F20B2B308}" destId="{4488FE3F-5496-4089-9F0D-966BDFC81A59}" srcOrd="3" destOrd="0" presId="urn:microsoft.com/office/officeart/2005/8/layout/venn2"/>
    <dgm:cxn modelId="{414B30D4-A89E-4C68-92B7-211178B42B90}" type="presParOf" srcId="{4488FE3F-5496-4089-9F0D-966BDFC81A59}" destId="{0F4BC0EF-AFBF-4687-921B-393BA6128523}" srcOrd="0" destOrd="0" presId="urn:microsoft.com/office/officeart/2005/8/layout/venn2"/>
    <dgm:cxn modelId="{A94864D9-D77F-4FC3-9928-632CEEEA3708}" type="presParOf" srcId="{4488FE3F-5496-4089-9F0D-966BDFC81A59}" destId="{5CD107AB-1492-429B-8A6B-8385B5F780BA}" srcOrd="1" destOrd="0" presId="urn:microsoft.com/office/officeart/2005/8/layout/ven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644F519-0EED-4ED2-8437-C8B9955D475E}">
      <dsp:nvSpPr>
        <dsp:cNvPr id="0" name=""/>
        <dsp:cNvSpPr/>
      </dsp:nvSpPr>
      <dsp:spPr>
        <a:xfrm>
          <a:off x="1371608" y="0"/>
          <a:ext cx="5943583" cy="4525962"/>
        </a:xfrm>
        <a:prstGeom prst="ellipse">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Reacting to the reactions </a:t>
          </a:r>
          <a:endParaRPr lang="en-US" sz="1600" kern="1200" dirty="0"/>
        </a:p>
      </dsp:txBody>
      <dsp:txXfrm>
        <a:off x="3512486" y="226298"/>
        <a:ext cx="1661826" cy="678894"/>
      </dsp:txXfrm>
    </dsp:sp>
    <dsp:sp modelId="{8F1E8EB4-F725-4CAB-A864-AD726EDC4A67}">
      <dsp:nvSpPr>
        <dsp:cNvPr id="0" name=""/>
        <dsp:cNvSpPr/>
      </dsp:nvSpPr>
      <dsp:spPr>
        <a:xfrm>
          <a:off x="2057390" y="905192"/>
          <a:ext cx="4572018" cy="3620769"/>
        </a:xfrm>
        <a:prstGeom prst="ellipse">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Reactions based on interpretations</a:t>
          </a:r>
          <a:endParaRPr lang="en-US" sz="1400" kern="1200" dirty="0"/>
        </a:p>
      </dsp:txBody>
      <dsp:txXfrm>
        <a:off x="3544439" y="1122438"/>
        <a:ext cx="1597920" cy="651738"/>
      </dsp:txXfrm>
    </dsp:sp>
    <dsp:sp modelId="{83AE2FD0-9375-4304-8766-7F9295160C98}">
      <dsp:nvSpPr>
        <dsp:cNvPr id="0" name=""/>
        <dsp:cNvSpPr/>
      </dsp:nvSpPr>
      <dsp:spPr>
        <a:xfrm>
          <a:off x="2985611" y="1810384"/>
          <a:ext cx="2715577" cy="2715577"/>
        </a:xfrm>
        <a:prstGeom prst="ellipse">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Interpretation of events, sensations, etc</a:t>
          </a:r>
          <a:r>
            <a:rPr lang="en-US" sz="1100" kern="1200" dirty="0" smtClean="0"/>
            <a:t>. </a:t>
          </a:r>
          <a:endParaRPr lang="en-US" sz="1100" kern="1200" dirty="0"/>
        </a:p>
      </dsp:txBody>
      <dsp:txXfrm>
        <a:off x="3710670" y="2014053"/>
        <a:ext cx="1265458" cy="611004"/>
      </dsp:txXfrm>
    </dsp:sp>
    <dsp:sp modelId="{0F4BC0EF-AFBF-4687-921B-393BA6128523}">
      <dsp:nvSpPr>
        <dsp:cNvPr id="0" name=""/>
        <dsp:cNvSpPr/>
      </dsp:nvSpPr>
      <dsp:spPr>
        <a:xfrm>
          <a:off x="3438207" y="2715577"/>
          <a:ext cx="1810384" cy="1810384"/>
        </a:xfrm>
        <a:prstGeom prst="ellipse">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Direct experience of objects of perception</a:t>
          </a:r>
          <a:endParaRPr lang="en-US" sz="1600" kern="1200" dirty="0"/>
        </a:p>
      </dsp:txBody>
      <dsp:txXfrm>
        <a:off x="3703332" y="3168173"/>
        <a:ext cx="1280135" cy="905192"/>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B8C5CDB-5B3A-4145-8050-0B6B7B79B203}" type="datetimeFigureOut">
              <a:rPr lang="en-US" smtClean="0"/>
              <a:pPr/>
              <a:t>5/8/2014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52F7849-D3CC-480D-B19E-FDC3BF0108D1}" type="slidenum">
              <a:rPr lang="en-US" smtClean="0"/>
              <a:pPr/>
              <a:t>‹#›</a:t>
            </a:fld>
            <a:endParaRPr lang="en-US"/>
          </a:p>
        </p:txBody>
      </p:sp>
    </p:spTree>
    <p:extLst>
      <p:ext uri="{BB962C8B-B14F-4D97-AF65-F5344CB8AC3E}">
        <p14:creationId xmlns="" xmlns:p14="http://schemas.microsoft.com/office/powerpoint/2010/main" val="138406816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00B9C92C-9881-44BF-9A6D-6231F08E7C29}" type="datetimeFigureOut">
              <a:rPr lang="en-US" smtClean="0"/>
              <a:pPr/>
              <a:t>5/8/2014</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0191AAC-4B11-43C1-99E5-0187069F040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B9C92C-9881-44BF-9A6D-6231F08E7C29}" type="datetimeFigureOut">
              <a:rPr lang="en-US" smtClean="0"/>
              <a:pPr/>
              <a:t>5/8/2014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191AAC-4B11-43C1-99E5-0187069F040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B9C92C-9881-44BF-9A6D-6231F08E7C29}" type="datetimeFigureOut">
              <a:rPr lang="en-US" smtClean="0"/>
              <a:pPr/>
              <a:t>5/8/2014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191AAC-4B11-43C1-99E5-0187069F040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00B9C92C-9881-44BF-9A6D-6231F08E7C29}" type="datetimeFigureOut">
              <a:rPr lang="en-US" smtClean="0"/>
              <a:pPr/>
              <a:t>5/8/2014</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0191AAC-4B11-43C1-99E5-0187069F040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00B9C92C-9881-44BF-9A6D-6231F08E7C29}" type="datetimeFigureOut">
              <a:rPr lang="en-US" smtClean="0"/>
              <a:pPr/>
              <a:t>5/8/2014</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0191AAC-4B11-43C1-99E5-0187069F0401}"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00B9C92C-9881-44BF-9A6D-6231F08E7C29}" type="datetimeFigureOut">
              <a:rPr lang="en-US" smtClean="0"/>
              <a:pPr/>
              <a:t>5/8/2014</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0191AAC-4B11-43C1-99E5-0187069F040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00B9C92C-9881-44BF-9A6D-6231F08E7C29}" type="datetimeFigureOut">
              <a:rPr lang="en-US" smtClean="0"/>
              <a:pPr/>
              <a:t>5/8/2014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0191AAC-4B11-43C1-99E5-0187069F0401}"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00B9C92C-9881-44BF-9A6D-6231F08E7C29}" type="datetimeFigureOut">
              <a:rPr lang="en-US" smtClean="0"/>
              <a:pPr/>
              <a:t>5/8/2014</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191AAC-4B11-43C1-99E5-0187069F040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0B9C92C-9881-44BF-9A6D-6231F08E7C29}" type="datetimeFigureOut">
              <a:rPr lang="en-US" smtClean="0"/>
              <a:pPr/>
              <a:t>5/8/2014</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191AAC-4B11-43C1-99E5-0187069F040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00B9C92C-9881-44BF-9A6D-6231F08E7C29}" type="datetimeFigureOut">
              <a:rPr lang="en-US" smtClean="0"/>
              <a:pPr/>
              <a:t>5/8/2014</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191AAC-4B11-43C1-99E5-0187069F040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00B9C92C-9881-44BF-9A6D-6231F08E7C29}" type="datetimeFigureOut">
              <a:rPr lang="en-US" smtClean="0"/>
              <a:pPr/>
              <a:t>5/8/2014</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0191AAC-4B11-43C1-99E5-0187069F0401}"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0B9C92C-9881-44BF-9A6D-6231F08E7C29}" type="datetimeFigureOut">
              <a:rPr lang="en-US" smtClean="0"/>
              <a:pPr/>
              <a:t>5/8/2014</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0191AAC-4B11-43C1-99E5-0187069F0401}"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81000"/>
            <a:ext cx="8458200" cy="1222375"/>
          </a:xfrm>
          <a:noFill/>
        </p:spPr>
        <p:txBody>
          <a:bodyPr/>
          <a:lstStyle/>
          <a:p>
            <a:pPr algn="ctr"/>
            <a:r>
              <a:rPr lang="en-US" dirty="0" smtClean="0"/>
              <a:t>Mindfulness and Urges</a:t>
            </a:r>
            <a:endParaRPr lang="en-US" dirty="0"/>
          </a:p>
        </p:txBody>
      </p:sp>
      <p:sp>
        <p:nvSpPr>
          <p:cNvPr id="3" name="Subtitle 2"/>
          <p:cNvSpPr>
            <a:spLocks noGrp="1"/>
          </p:cNvSpPr>
          <p:nvPr>
            <p:ph type="subTitle" idx="1"/>
          </p:nvPr>
        </p:nvSpPr>
        <p:spPr>
          <a:xfrm>
            <a:off x="381000" y="5943600"/>
            <a:ext cx="8458200" cy="914400"/>
          </a:xfrm>
        </p:spPr>
        <p:txBody>
          <a:bodyPr/>
          <a:lstStyle/>
          <a:p>
            <a:r>
              <a:rPr lang="en-US" dirty="0" smtClean="0"/>
              <a:t>	                       The Hungry Ghost</a:t>
            </a:r>
            <a:endParaRPr lang="en-US" dirty="0"/>
          </a:p>
        </p:txBody>
      </p:sp>
      <p:sp>
        <p:nvSpPr>
          <p:cNvPr id="13" name="Freeform 12"/>
          <p:cNvSpPr/>
          <p:nvPr/>
        </p:nvSpPr>
        <p:spPr>
          <a:xfrm>
            <a:off x="2735421" y="1073888"/>
            <a:ext cx="3761072" cy="3615070"/>
          </a:xfrm>
          <a:custGeom>
            <a:avLst/>
            <a:gdLst>
              <a:gd name="connsiteX0" fmla="*/ 826486 w 3761072"/>
              <a:gd name="connsiteY0" fmla="*/ 786810 h 3615070"/>
              <a:gd name="connsiteX1" fmla="*/ 603202 w 3761072"/>
              <a:gd name="connsiteY1" fmla="*/ 797442 h 3615070"/>
              <a:gd name="connsiteX2" fmla="*/ 528774 w 3761072"/>
              <a:gd name="connsiteY2" fmla="*/ 818707 h 3615070"/>
              <a:gd name="connsiteX3" fmla="*/ 496877 w 3761072"/>
              <a:gd name="connsiteY3" fmla="*/ 839972 h 3615070"/>
              <a:gd name="connsiteX4" fmla="*/ 454346 w 3761072"/>
              <a:gd name="connsiteY4" fmla="*/ 882503 h 3615070"/>
              <a:gd name="connsiteX5" fmla="*/ 433081 w 3761072"/>
              <a:gd name="connsiteY5" fmla="*/ 925033 h 3615070"/>
              <a:gd name="connsiteX6" fmla="*/ 411816 w 3761072"/>
              <a:gd name="connsiteY6" fmla="*/ 956931 h 3615070"/>
              <a:gd name="connsiteX7" fmla="*/ 390551 w 3761072"/>
              <a:gd name="connsiteY7" fmla="*/ 1020726 h 3615070"/>
              <a:gd name="connsiteX8" fmla="*/ 379919 w 3761072"/>
              <a:gd name="connsiteY8" fmla="*/ 1052624 h 3615070"/>
              <a:gd name="connsiteX9" fmla="*/ 401184 w 3761072"/>
              <a:gd name="connsiteY9" fmla="*/ 1201479 h 3615070"/>
              <a:gd name="connsiteX10" fmla="*/ 411816 w 3761072"/>
              <a:gd name="connsiteY10" fmla="*/ 1233377 h 3615070"/>
              <a:gd name="connsiteX11" fmla="*/ 379919 w 3761072"/>
              <a:gd name="connsiteY11" fmla="*/ 1456661 h 3615070"/>
              <a:gd name="connsiteX12" fmla="*/ 358653 w 3761072"/>
              <a:gd name="connsiteY12" fmla="*/ 1477926 h 3615070"/>
              <a:gd name="connsiteX13" fmla="*/ 326756 w 3761072"/>
              <a:gd name="connsiteY13" fmla="*/ 1499191 h 3615070"/>
              <a:gd name="connsiteX14" fmla="*/ 305491 w 3761072"/>
              <a:gd name="connsiteY14" fmla="*/ 1531089 h 3615070"/>
              <a:gd name="connsiteX15" fmla="*/ 231063 w 3761072"/>
              <a:gd name="connsiteY15" fmla="*/ 1616149 h 3615070"/>
              <a:gd name="connsiteX16" fmla="*/ 220430 w 3761072"/>
              <a:gd name="connsiteY16" fmla="*/ 1648047 h 3615070"/>
              <a:gd name="connsiteX17" fmla="*/ 209798 w 3761072"/>
              <a:gd name="connsiteY17" fmla="*/ 2381693 h 3615070"/>
              <a:gd name="connsiteX18" fmla="*/ 199165 w 3761072"/>
              <a:gd name="connsiteY18" fmla="*/ 2424224 h 3615070"/>
              <a:gd name="connsiteX19" fmla="*/ 188532 w 3761072"/>
              <a:gd name="connsiteY19" fmla="*/ 2477386 h 3615070"/>
              <a:gd name="connsiteX20" fmla="*/ 241695 w 3761072"/>
              <a:gd name="connsiteY20" fmla="*/ 2626242 h 3615070"/>
              <a:gd name="connsiteX21" fmla="*/ 273593 w 3761072"/>
              <a:gd name="connsiteY21" fmla="*/ 2636875 h 3615070"/>
              <a:gd name="connsiteX22" fmla="*/ 294858 w 3761072"/>
              <a:gd name="connsiteY22" fmla="*/ 2892056 h 3615070"/>
              <a:gd name="connsiteX23" fmla="*/ 316123 w 3761072"/>
              <a:gd name="connsiteY23" fmla="*/ 3051545 h 3615070"/>
              <a:gd name="connsiteX24" fmla="*/ 326756 w 3761072"/>
              <a:gd name="connsiteY24" fmla="*/ 3083442 h 3615070"/>
              <a:gd name="connsiteX25" fmla="*/ 422449 w 3761072"/>
              <a:gd name="connsiteY25" fmla="*/ 3115340 h 3615070"/>
              <a:gd name="connsiteX26" fmla="*/ 507509 w 3761072"/>
              <a:gd name="connsiteY26" fmla="*/ 3125972 h 3615070"/>
              <a:gd name="connsiteX27" fmla="*/ 900914 w 3761072"/>
              <a:gd name="connsiteY27" fmla="*/ 3136605 h 3615070"/>
              <a:gd name="connsiteX28" fmla="*/ 954077 w 3761072"/>
              <a:gd name="connsiteY28" fmla="*/ 3232298 h 3615070"/>
              <a:gd name="connsiteX29" fmla="*/ 943444 w 3761072"/>
              <a:gd name="connsiteY29" fmla="*/ 3264196 h 3615070"/>
              <a:gd name="connsiteX30" fmla="*/ 911546 w 3761072"/>
              <a:gd name="connsiteY30" fmla="*/ 3253563 h 3615070"/>
              <a:gd name="connsiteX31" fmla="*/ 815853 w 3761072"/>
              <a:gd name="connsiteY31" fmla="*/ 3211033 h 3615070"/>
              <a:gd name="connsiteX32" fmla="*/ 262960 w 3761072"/>
              <a:gd name="connsiteY32" fmla="*/ 3200400 h 3615070"/>
              <a:gd name="connsiteX33" fmla="*/ 231063 w 3761072"/>
              <a:gd name="connsiteY33" fmla="*/ 2711303 h 3615070"/>
              <a:gd name="connsiteX34" fmla="*/ 199165 w 3761072"/>
              <a:gd name="connsiteY34" fmla="*/ 2690038 h 3615070"/>
              <a:gd name="connsiteX35" fmla="*/ 167267 w 3761072"/>
              <a:gd name="connsiteY35" fmla="*/ 2679405 h 3615070"/>
              <a:gd name="connsiteX36" fmla="*/ 92839 w 3761072"/>
              <a:gd name="connsiteY36" fmla="*/ 2647507 h 3615070"/>
              <a:gd name="connsiteX37" fmla="*/ 92839 w 3761072"/>
              <a:gd name="connsiteY37" fmla="*/ 1828800 h 3615070"/>
              <a:gd name="connsiteX38" fmla="*/ 114105 w 3761072"/>
              <a:gd name="connsiteY38" fmla="*/ 1765005 h 3615070"/>
              <a:gd name="connsiteX39" fmla="*/ 124737 w 3761072"/>
              <a:gd name="connsiteY39" fmla="*/ 1733107 h 3615070"/>
              <a:gd name="connsiteX40" fmla="*/ 135370 w 3761072"/>
              <a:gd name="connsiteY40" fmla="*/ 1201479 h 3615070"/>
              <a:gd name="connsiteX41" fmla="*/ 146002 w 3761072"/>
              <a:gd name="connsiteY41" fmla="*/ 1148317 h 3615070"/>
              <a:gd name="connsiteX42" fmla="*/ 177900 w 3761072"/>
              <a:gd name="connsiteY42" fmla="*/ 1084521 h 3615070"/>
              <a:gd name="connsiteX43" fmla="*/ 188532 w 3761072"/>
              <a:gd name="connsiteY43" fmla="*/ 1031359 h 3615070"/>
              <a:gd name="connsiteX44" fmla="*/ 220430 w 3761072"/>
              <a:gd name="connsiteY44" fmla="*/ 967563 h 3615070"/>
              <a:gd name="connsiteX45" fmla="*/ 252328 w 3761072"/>
              <a:gd name="connsiteY45" fmla="*/ 946298 h 3615070"/>
              <a:gd name="connsiteX46" fmla="*/ 262960 w 3761072"/>
              <a:gd name="connsiteY46" fmla="*/ 914400 h 3615070"/>
              <a:gd name="connsiteX47" fmla="*/ 284226 w 3761072"/>
              <a:gd name="connsiteY47" fmla="*/ 893135 h 3615070"/>
              <a:gd name="connsiteX48" fmla="*/ 358653 w 3761072"/>
              <a:gd name="connsiteY48" fmla="*/ 850605 h 3615070"/>
              <a:gd name="connsiteX49" fmla="*/ 401184 w 3761072"/>
              <a:gd name="connsiteY49" fmla="*/ 797442 h 3615070"/>
              <a:gd name="connsiteX50" fmla="*/ 433081 w 3761072"/>
              <a:gd name="connsiteY50" fmla="*/ 786810 h 3615070"/>
              <a:gd name="connsiteX51" fmla="*/ 464979 w 3761072"/>
              <a:gd name="connsiteY51" fmla="*/ 765545 h 3615070"/>
              <a:gd name="connsiteX52" fmla="*/ 486244 w 3761072"/>
              <a:gd name="connsiteY52" fmla="*/ 744279 h 3615070"/>
              <a:gd name="connsiteX53" fmla="*/ 550039 w 3761072"/>
              <a:gd name="connsiteY53" fmla="*/ 723014 h 3615070"/>
              <a:gd name="connsiteX54" fmla="*/ 922179 w 3761072"/>
              <a:gd name="connsiteY54" fmla="*/ 701749 h 3615070"/>
              <a:gd name="connsiteX55" fmla="*/ 954077 w 3761072"/>
              <a:gd name="connsiteY55" fmla="*/ 680484 h 3615070"/>
              <a:gd name="connsiteX56" fmla="*/ 975342 w 3761072"/>
              <a:gd name="connsiteY56" fmla="*/ 648586 h 3615070"/>
              <a:gd name="connsiteX57" fmla="*/ 985974 w 3761072"/>
              <a:gd name="connsiteY57" fmla="*/ 265814 h 3615070"/>
              <a:gd name="connsiteX58" fmla="*/ 1028505 w 3761072"/>
              <a:gd name="connsiteY58" fmla="*/ 202019 h 3615070"/>
              <a:gd name="connsiteX59" fmla="*/ 1049770 w 3761072"/>
              <a:gd name="connsiteY59" fmla="*/ 170121 h 3615070"/>
              <a:gd name="connsiteX60" fmla="*/ 1124198 w 3761072"/>
              <a:gd name="connsiteY60" fmla="*/ 116959 h 3615070"/>
              <a:gd name="connsiteX61" fmla="*/ 1187993 w 3761072"/>
              <a:gd name="connsiteY61" fmla="*/ 95693 h 3615070"/>
              <a:gd name="connsiteX62" fmla="*/ 1219891 w 3761072"/>
              <a:gd name="connsiteY62" fmla="*/ 74428 h 3615070"/>
              <a:gd name="connsiteX63" fmla="*/ 1315584 w 3761072"/>
              <a:gd name="connsiteY63" fmla="*/ 42531 h 3615070"/>
              <a:gd name="connsiteX64" fmla="*/ 1432542 w 3761072"/>
              <a:gd name="connsiteY64" fmla="*/ 10633 h 3615070"/>
              <a:gd name="connsiteX65" fmla="*/ 1623928 w 3761072"/>
              <a:gd name="connsiteY65" fmla="*/ 0 h 3615070"/>
              <a:gd name="connsiteX66" fmla="*/ 1964170 w 3761072"/>
              <a:gd name="connsiteY66" fmla="*/ 10633 h 3615070"/>
              <a:gd name="connsiteX67" fmla="*/ 2027965 w 3761072"/>
              <a:gd name="connsiteY67" fmla="*/ 21265 h 3615070"/>
              <a:gd name="connsiteX68" fmla="*/ 2155556 w 3761072"/>
              <a:gd name="connsiteY68" fmla="*/ 31898 h 3615070"/>
              <a:gd name="connsiteX69" fmla="*/ 2187453 w 3761072"/>
              <a:gd name="connsiteY69" fmla="*/ 53163 h 3615070"/>
              <a:gd name="connsiteX70" fmla="*/ 2240616 w 3761072"/>
              <a:gd name="connsiteY70" fmla="*/ 116959 h 3615070"/>
              <a:gd name="connsiteX71" fmla="*/ 2229984 w 3761072"/>
              <a:gd name="connsiteY71" fmla="*/ 425303 h 3615070"/>
              <a:gd name="connsiteX72" fmla="*/ 2219351 w 3761072"/>
              <a:gd name="connsiteY72" fmla="*/ 606056 h 3615070"/>
              <a:gd name="connsiteX73" fmla="*/ 2208719 w 3761072"/>
              <a:gd name="connsiteY73" fmla="*/ 648586 h 3615070"/>
              <a:gd name="connsiteX74" fmla="*/ 2155556 w 3761072"/>
              <a:gd name="connsiteY74" fmla="*/ 691117 h 3615070"/>
              <a:gd name="connsiteX75" fmla="*/ 2113026 w 3761072"/>
              <a:gd name="connsiteY75" fmla="*/ 786810 h 3615070"/>
              <a:gd name="connsiteX76" fmla="*/ 2091760 w 3761072"/>
              <a:gd name="connsiteY76" fmla="*/ 808075 h 3615070"/>
              <a:gd name="connsiteX77" fmla="*/ 2027965 w 3761072"/>
              <a:gd name="connsiteY77" fmla="*/ 829340 h 3615070"/>
              <a:gd name="connsiteX78" fmla="*/ 1964170 w 3761072"/>
              <a:gd name="connsiteY78" fmla="*/ 871870 h 3615070"/>
              <a:gd name="connsiteX79" fmla="*/ 1974802 w 3761072"/>
              <a:gd name="connsiteY79" fmla="*/ 1010093 h 3615070"/>
              <a:gd name="connsiteX80" fmla="*/ 1996067 w 3761072"/>
              <a:gd name="connsiteY80" fmla="*/ 1201479 h 3615070"/>
              <a:gd name="connsiteX81" fmla="*/ 2017332 w 3761072"/>
              <a:gd name="connsiteY81" fmla="*/ 1233377 h 3615070"/>
              <a:gd name="connsiteX82" fmla="*/ 2049230 w 3761072"/>
              <a:gd name="connsiteY82" fmla="*/ 1307805 h 3615070"/>
              <a:gd name="connsiteX83" fmla="*/ 2176821 w 3761072"/>
              <a:gd name="connsiteY83" fmla="*/ 1275907 h 3615070"/>
              <a:gd name="connsiteX84" fmla="*/ 2208719 w 3761072"/>
              <a:gd name="connsiteY84" fmla="*/ 1254642 h 3615070"/>
              <a:gd name="connsiteX85" fmla="*/ 2261881 w 3761072"/>
              <a:gd name="connsiteY85" fmla="*/ 1233377 h 3615070"/>
              <a:gd name="connsiteX86" fmla="*/ 2293779 w 3761072"/>
              <a:gd name="connsiteY86" fmla="*/ 1201479 h 3615070"/>
              <a:gd name="connsiteX87" fmla="*/ 2389472 w 3761072"/>
              <a:gd name="connsiteY87" fmla="*/ 1169582 h 3615070"/>
              <a:gd name="connsiteX88" fmla="*/ 2432002 w 3761072"/>
              <a:gd name="connsiteY88" fmla="*/ 1148317 h 3615070"/>
              <a:gd name="connsiteX89" fmla="*/ 2474532 w 3761072"/>
              <a:gd name="connsiteY89" fmla="*/ 1137684 h 3615070"/>
              <a:gd name="connsiteX90" fmla="*/ 2538328 w 3761072"/>
              <a:gd name="connsiteY90" fmla="*/ 1116419 h 3615070"/>
              <a:gd name="connsiteX91" fmla="*/ 2570226 w 3761072"/>
              <a:gd name="connsiteY91" fmla="*/ 1105786 h 3615070"/>
              <a:gd name="connsiteX92" fmla="*/ 2602123 w 3761072"/>
              <a:gd name="connsiteY92" fmla="*/ 1095154 h 3615070"/>
              <a:gd name="connsiteX93" fmla="*/ 3261342 w 3761072"/>
              <a:gd name="connsiteY93" fmla="*/ 1105786 h 3615070"/>
              <a:gd name="connsiteX94" fmla="*/ 3452728 w 3761072"/>
              <a:gd name="connsiteY94" fmla="*/ 1116419 h 3615070"/>
              <a:gd name="connsiteX95" fmla="*/ 3516523 w 3761072"/>
              <a:gd name="connsiteY95" fmla="*/ 1158949 h 3615070"/>
              <a:gd name="connsiteX96" fmla="*/ 3537788 w 3761072"/>
              <a:gd name="connsiteY96" fmla="*/ 1307805 h 3615070"/>
              <a:gd name="connsiteX97" fmla="*/ 3569686 w 3761072"/>
              <a:gd name="connsiteY97" fmla="*/ 1562986 h 3615070"/>
              <a:gd name="connsiteX98" fmla="*/ 3580319 w 3761072"/>
              <a:gd name="connsiteY98" fmla="*/ 1616149 h 3615070"/>
              <a:gd name="connsiteX99" fmla="*/ 3612216 w 3761072"/>
              <a:gd name="connsiteY99" fmla="*/ 1658679 h 3615070"/>
              <a:gd name="connsiteX100" fmla="*/ 3654746 w 3761072"/>
              <a:gd name="connsiteY100" fmla="*/ 1733107 h 3615070"/>
              <a:gd name="connsiteX101" fmla="*/ 3676012 w 3761072"/>
              <a:gd name="connsiteY101" fmla="*/ 1796903 h 3615070"/>
              <a:gd name="connsiteX102" fmla="*/ 3686644 w 3761072"/>
              <a:gd name="connsiteY102" fmla="*/ 1828800 h 3615070"/>
              <a:gd name="connsiteX103" fmla="*/ 3697277 w 3761072"/>
              <a:gd name="connsiteY103" fmla="*/ 2030819 h 3615070"/>
              <a:gd name="connsiteX104" fmla="*/ 3707909 w 3761072"/>
              <a:gd name="connsiteY104" fmla="*/ 2062717 h 3615070"/>
              <a:gd name="connsiteX105" fmla="*/ 3718542 w 3761072"/>
              <a:gd name="connsiteY105" fmla="*/ 2105247 h 3615070"/>
              <a:gd name="connsiteX106" fmla="*/ 3729174 w 3761072"/>
              <a:gd name="connsiteY106" fmla="*/ 2232838 h 3615070"/>
              <a:gd name="connsiteX107" fmla="*/ 3750439 w 3761072"/>
              <a:gd name="connsiteY107" fmla="*/ 2360428 h 3615070"/>
              <a:gd name="connsiteX108" fmla="*/ 3761072 w 3761072"/>
              <a:gd name="connsiteY108" fmla="*/ 2434856 h 3615070"/>
              <a:gd name="connsiteX109" fmla="*/ 3750439 w 3761072"/>
              <a:gd name="connsiteY109" fmla="*/ 2817628 h 3615070"/>
              <a:gd name="connsiteX110" fmla="*/ 3739807 w 3761072"/>
              <a:gd name="connsiteY110" fmla="*/ 2881424 h 3615070"/>
              <a:gd name="connsiteX111" fmla="*/ 3718542 w 3761072"/>
              <a:gd name="connsiteY111" fmla="*/ 3072810 h 3615070"/>
              <a:gd name="connsiteX112" fmla="*/ 3697277 w 3761072"/>
              <a:gd name="connsiteY112" fmla="*/ 3115340 h 3615070"/>
              <a:gd name="connsiteX113" fmla="*/ 3686644 w 3761072"/>
              <a:gd name="connsiteY113" fmla="*/ 3147238 h 3615070"/>
              <a:gd name="connsiteX114" fmla="*/ 3676012 w 3761072"/>
              <a:gd name="connsiteY114" fmla="*/ 3189768 h 3615070"/>
              <a:gd name="connsiteX115" fmla="*/ 3654746 w 3761072"/>
              <a:gd name="connsiteY115" fmla="*/ 3211033 h 3615070"/>
              <a:gd name="connsiteX116" fmla="*/ 3622849 w 3761072"/>
              <a:gd name="connsiteY116" fmla="*/ 3306726 h 3615070"/>
              <a:gd name="connsiteX117" fmla="*/ 3559053 w 3761072"/>
              <a:gd name="connsiteY117" fmla="*/ 3402419 h 3615070"/>
              <a:gd name="connsiteX118" fmla="*/ 3495258 w 3761072"/>
              <a:gd name="connsiteY118" fmla="*/ 3487479 h 3615070"/>
              <a:gd name="connsiteX119" fmla="*/ 3399565 w 3761072"/>
              <a:gd name="connsiteY119" fmla="*/ 3604438 h 3615070"/>
              <a:gd name="connsiteX120" fmla="*/ 3367667 w 3761072"/>
              <a:gd name="connsiteY120" fmla="*/ 3615070 h 3615070"/>
              <a:gd name="connsiteX121" fmla="*/ 2378839 w 3761072"/>
              <a:gd name="connsiteY121" fmla="*/ 3604438 h 3615070"/>
              <a:gd name="connsiteX122" fmla="*/ 2336309 w 3761072"/>
              <a:gd name="connsiteY122" fmla="*/ 3593805 h 3615070"/>
              <a:gd name="connsiteX123" fmla="*/ 2017332 w 3761072"/>
              <a:gd name="connsiteY123" fmla="*/ 3572540 h 3615070"/>
              <a:gd name="connsiteX124" fmla="*/ 1911007 w 3761072"/>
              <a:gd name="connsiteY124" fmla="*/ 3540642 h 3615070"/>
              <a:gd name="connsiteX125" fmla="*/ 1857844 w 3761072"/>
              <a:gd name="connsiteY125" fmla="*/ 3530010 h 3615070"/>
              <a:gd name="connsiteX126" fmla="*/ 1762151 w 3761072"/>
              <a:gd name="connsiteY126" fmla="*/ 3498112 h 3615070"/>
              <a:gd name="connsiteX127" fmla="*/ 1730253 w 3761072"/>
              <a:gd name="connsiteY127" fmla="*/ 3476847 h 3615070"/>
              <a:gd name="connsiteX128" fmla="*/ 1645193 w 3761072"/>
              <a:gd name="connsiteY128" fmla="*/ 3413052 h 3615070"/>
              <a:gd name="connsiteX129" fmla="*/ 1592030 w 3761072"/>
              <a:gd name="connsiteY129" fmla="*/ 3359889 h 3615070"/>
              <a:gd name="connsiteX130" fmla="*/ 1570765 w 3761072"/>
              <a:gd name="connsiteY130" fmla="*/ 3327991 h 3615070"/>
              <a:gd name="connsiteX131" fmla="*/ 1506970 w 3761072"/>
              <a:gd name="connsiteY131" fmla="*/ 3274828 h 3615070"/>
              <a:gd name="connsiteX132" fmla="*/ 1464439 w 3761072"/>
              <a:gd name="connsiteY132" fmla="*/ 3211033 h 3615070"/>
              <a:gd name="connsiteX133" fmla="*/ 1443174 w 3761072"/>
              <a:gd name="connsiteY133" fmla="*/ 3168503 h 3615070"/>
              <a:gd name="connsiteX134" fmla="*/ 1411277 w 3761072"/>
              <a:gd name="connsiteY134" fmla="*/ 3147238 h 3615070"/>
              <a:gd name="connsiteX135" fmla="*/ 1379379 w 3761072"/>
              <a:gd name="connsiteY135" fmla="*/ 3083442 h 3615070"/>
              <a:gd name="connsiteX136" fmla="*/ 1336849 w 3761072"/>
              <a:gd name="connsiteY136" fmla="*/ 3030279 h 3615070"/>
              <a:gd name="connsiteX137" fmla="*/ 1315584 w 3761072"/>
              <a:gd name="connsiteY137" fmla="*/ 2966484 h 3615070"/>
              <a:gd name="connsiteX138" fmla="*/ 1304951 w 3761072"/>
              <a:gd name="connsiteY138" fmla="*/ 2934586 h 3615070"/>
              <a:gd name="connsiteX139" fmla="*/ 1294319 w 3761072"/>
              <a:gd name="connsiteY139" fmla="*/ 2764465 h 3615070"/>
              <a:gd name="connsiteX140" fmla="*/ 1273053 w 3761072"/>
              <a:gd name="connsiteY140" fmla="*/ 2743200 h 3615070"/>
              <a:gd name="connsiteX141" fmla="*/ 1262421 w 3761072"/>
              <a:gd name="connsiteY141" fmla="*/ 2679405 h 3615070"/>
              <a:gd name="connsiteX142" fmla="*/ 1241156 w 3761072"/>
              <a:gd name="connsiteY142" fmla="*/ 2615610 h 3615070"/>
              <a:gd name="connsiteX143" fmla="*/ 1219891 w 3761072"/>
              <a:gd name="connsiteY143" fmla="*/ 2530549 h 3615070"/>
              <a:gd name="connsiteX144" fmla="*/ 1209258 w 3761072"/>
              <a:gd name="connsiteY144" fmla="*/ 2434856 h 3615070"/>
              <a:gd name="connsiteX145" fmla="*/ 1145463 w 3761072"/>
              <a:gd name="connsiteY145" fmla="*/ 2328531 h 3615070"/>
              <a:gd name="connsiteX146" fmla="*/ 1134830 w 3761072"/>
              <a:gd name="connsiteY146" fmla="*/ 2296633 h 3615070"/>
              <a:gd name="connsiteX147" fmla="*/ 1092300 w 3761072"/>
              <a:gd name="connsiteY147" fmla="*/ 2232838 h 3615070"/>
              <a:gd name="connsiteX148" fmla="*/ 1071035 w 3761072"/>
              <a:gd name="connsiteY148" fmla="*/ 2169042 h 3615070"/>
              <a:gd name="connsiteX149" fmla="*/ 1060402 w 3761072"/>
              <a:gd name="connsiteY149" fmla="*/ 2137145 h 3615070"/>
              <a:gd name="connsiteX150" fmla="*/ 1028505 w 3761072"/>
              <a:gd name="connsiteY150" fmla="*/ 1988289 h 3615070"/>
              <a:gd name="connsiteX151" fmla="*/ 1060402 w 3761072"/>
              <a:gd name="connsiteY151" fmla="*/ 1435396 h 3615070"/>
              <a:gd name="connsiteX152" fmla="*/ 1081667 w 3761072"/>
              <a:gd name="connsiteY152" fmla="*/ 1403498 h 3615070"/>
              <a:gd name="connsiteX153" fmla="*/ 1092300 w 3761072"/>
              <a:gd name="connsiteY153" fmla="*/ 1371600 h 3615070"/>
              <a:gd name="connsiteX154" fmla="*/ 1156095 w 3761072"/>
              <a:gd name="connsiteY154" fmla="*/ 1318438 h 3615070"/>
              <a:gd name="connsiteX155" fmla="*/ 1241156 w 3761072"/>
              <a:gd name="connsiteY155" fmla="*/ 1297172 h 3615070"/>
              <a:gd name="connsiteX156" fmla="*/ 1273053 w 3761072"/>
              <a:gd name="connsiteY156" fmla="*/ 1286540 h 3615070"/>
              <a:gd name="connsiteX157" fmla="*/ 1347481 w 3761072"/>
              <a:gd name="connsiteY157" fmla="*/ 1244010 h 3615070"/>
              <a:gd name="connsiteX158" fmla="*/ 1400644 w 3761072"/>
              <a:gd name="connsiteY158" fmla="*/ 1233377 h 3615070"/>
              <a:gd name="connsiteX159" fmla="*/ 1613295 w 3761072"/>
              <a:gd name="connsiteY159" fmla="*/ 1212112 h 3615070"/>
              <a:gd name="connsiteX160" fmla="*/ 1687723 w 3761072"/>
              <a:gd name="connsiteY160" fmla="*/ 1180214 h 3615070"/>
              <a:gd name="connsiteX161" fmla="*/ 1698356 w 3761072"/>
              <a:gd name="connsiteY161" fmla="*/ 1148317 h 3615070"/>
              <a:gd name="connsiteX162" fmla="*/ 1687723 w 3761072"/>
              <a:gd name="connsiteY162" fmla="*/ 861238 h 3615070"/>
              <a:gd name="connsiteX163" fmla="*/ 1634560 w 3761072"/>
              <a:gd name="connsiteY163" fmla="*/ 818707 h 3615070"/>
              <a:gd name="connsiteX164" fmla="*/ 815853 w 3761072"/>
              <a:gd name="connsiteY164" fmla="*/ 808075 h 3615070"/>
              <a:gd name="connsiteX165" fmla="*/ 752058 w 3761072"/>
              <a:gd name="connsiteY165" fmla="*/ 797442 h 361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Lst>
            <a:rect l="l" t="t" r="r" b="b"/>
            <a:pathLst>
              <a:path w="3761072" h="3615070">
                <a:moveTo>
                  <a:pt x="826486" y="786810"/>
                </a:moveTo>
                <a:cubicBezTo>
                  <a:pt x="752058" y="790354"/>
                  <a:pt x="677477" y="791500"/>
                  <a:pt x="603202" y="797442"/>
                </a:cubicBezTo>
                <a:cubicBezTo>
                  <a:pt x="585641" y="798847"/>
                  <a:pt x="547046" y="812617"/>
                  <a:pt x="528774" y="818707"/>
                </a:cubicBezTo>
                <a:cubicBezTo>
                  <a:pt x="518142" y="825795"/>
                  <a:pt x="506579" y="831656"/>
                  <a:pt x="496877" y="839972"/>
                </a:cubicBezTo>
                <a:cubicBezTo>
                  <a:pt x="481654" y="853020"/>
                  <a:pt x="454346" y="882503"/>
                  <a:pt x="454346" y="882503"/>
                </a:cubicBezTo>
                <a:cubicBezTo>
                  <a:pt x="447258" y="896680"/>
                  <a:pt x="440945" y="911271"/>
                  <a:pt x="433081" y="925033"/>
                </a:cubicBezTo>
                <a:cubicBezTo>
                  <a:pt x="426741" y="936128"/>
                  <a:pt x="417006" y="945254"/>
                  <a:pt x="411816" y="956931"/>
                </a:cubicBezTo>
                <a:cubicBezTo>
                  <a:pt x="402712" y="977414"/>
                  <a:pt x="397639" y="999461"/>
                  <a:pt x="390551" y="1020726"/>
                </a:cubicBezTo>
                <a:lnTo>
                  <a:pt x="379919" y="1052624"/>
                </a:lnTo>
                <a:cubicBezTo>
                  <a:pt x="386536" y="1112184"/>
                  <a:pt x="387641" y="1147306"/>
                  <a:pt x="401184" y="1201479"/>
                </a:cubicBezTo>
                <a:cubicBezTo>
                  <a:pt x="403902" y="1212352"/>
                  <a:pt x="408272" y="1222744"/>
                  <a:pt x="411816" y="1233377"/>
                </a:cubicBezTo>
                <a:cubicBezTo>
                  <a:pt x="404707" y="1361338"/>
                  <a:pt x="435779" y="1386837"/>
                  <a:pt x="379919" y="1456661"/>
                </a:cubicBezTo>
                <a:cubicBezTo>
                  <a:pt x="373657" y="1464489"/>
                  <a:pt x="366481" y="1471664"/>
                  <a:pt x="358653" y="1477926"/>
                </a:cubicBezTo>
                <a:cubicBezTo>
                  <a:pt x="348675" y="1485909"/>
                  <a:pt x="337388" y="1492103"/>
                  <a:pt x="326756" y="1499191"/>
                </a:cubicBezTo>
                <a:cubicBezTo>
                  <a:pt x="319668" y="1509824"/>
                  <a:pt x="313906" y="1521472"/>
                  <a:pt x="305491" y="1531089"/>
                </a:cubicBezTo>
                <a:cubicBezTo>
                  <a:pt x="273158" y="1568041"/>
                  <a:pt x="251001" y="1576273"/>
                  <a:pt x="231063" y="1616149"/>
                </a:cubicBezTo>
                <a:cubicBezTo>
                  <a:pt x="226051" y="1626174"/>
                  <a:pt x="223974" y="1637414"/>
                  <a:pt x="220430" y="1648047"/>
                </a:cubicBezTo>
                <a:cubicBezTo>
                  <a:pt x="216886" y="1892596"/>
                  <a:pt x="216496" y="2137210"/>
                  <a:pt x="209798" y="2381693"/>
                </a:cubicBezTo>
                <a:cubicBezTo>
                  <a:pt x="209398" y="2396301"/>
                  <a:pt x="202335" y="2409959"/>
                  <a:pt x="199165" y="2424224"/>
                </a:cubicBezTo>
                <a:cubicBezTo>
                  <a:pt x="195245" y="2441865"/>
                  <a:pt x="192076" y="2459665"/>
                  <a:pt x="188532" y="2477386"/>
                </a:cubicBezTo>
                <a:cubicBezTo>
                  <a:pt x="201062" y="2640271"/>
                  <a:pt x="154088" y="2601212"/>
                  <a:pt x="241695" y="2626242"/>
                </a:cubicBezTo>
                <a:cubicBezTo>
                  <a:pt x="252472" y="2629321"/>
                  <a:pt x="262960" y="2633331"/>
                  <a:pt x="273593" y="2636875"/>
                </a:cubicBezTo>
                <a:cubicBezTo>
                  <a:pt x="280361" y="2731629"/>
                  <a:pt x="283861" y="2800409"/>
                  <a:pt x="294858" y="2892056"/>
                </a:cubicBezTo>
                <a:cubicBezTo>
                  <a:pt x="301248" y="2945307"/>
                  <a:pt x="307306" y="2998641"/>
                  <a:pt x="316123" y="3051545"/>
                </a:cubicBezTo>
                <a:cubicBezTo>
                  <a:pt x="317966" y="3062600"/>
                  <a:pt x="319755" y="3074690"/>
                  <a:pt x="326756" y="3083442"/>
                </a:cubicBezTo>
                <a:cubicBezTo>
                  <a:pt x="349360" y="3111697"/>
                  <a:pt x="391989" y="3110989"/>
                  <a:pt x="422449" y="3115340"/>
                </a:cubicBezTo>
                <a:cubicBezTo>
                  <a:pt x="450736" y="3119381"/>
                  <a:pt x="478963" y="3124703"/>
                  <a:pt x="507509" y="3125972"/>
                </a:cubicBezTo>
                <a:cubicBezTo>
                  <a:pt x="638563" y="3131797"/>
                  <a:pt x="769779" y="3133061"/>
                  <a:pt x="900914" y="3136605"/>
                </a:cubicBezTo>
                <a:cubicBezTo>
                  <a:pt x="949661" y="3209725"/>
                  <a:pt x="935362" y="3176154"/>
                  <a:pt x="954077" y="3232298"/>
                </a:cubicBezTo>
                <a:cubicBezTo>
                  <a:pt x="950533" y="3242931"/>
                  <a:pt x="953469" y="3259184"/>
                  <a:pt x="943444" y="3264196"/>
                </a:cubicBezTo>
                <a:cubicBezTo>
                  <a:pt x="933419" y="3269208"/>
                  <a:pt x="921571" y="3258575"/>
                  <a:pt x="911546" y="3253563"/>
                </a:cubicBezTo>
                <a:cubicBezTo>
                  <a:pt x="810454" y="3203016"/>
                  <a:pt x="980435" y="3265893"/>
                  <a:pt x="815853" y="3211033"/>
                </a:cubicBezTo>
                <a:cubicBezTo>
                  <a:pt x="640980" y="3152743"/>
                  <a:pt x="447258" y="3203944"/>
                  <a:pt x="262960" y="3200400"/>
                </a:cubicBezTo>
                <a:cubicBezTo>
                  <a:pt x="154151" y="3037190"/>
                  <a:pt x="277584" y="3234665"/>
                  <a:pt x="231063" y="2711303"/>
                </a:cubicBezTo>
                <a:cubicBezTo>
                  <a:pt x="229932" y="2698574"/>
                  <a:pt x="210595" y="2695753"/>
                  <a:pt x="199165" y="2690038"/>
                </a:cubicBezTo>
                <a:cubicBezTo>
                  <a:pt x="189140" y="2685026"/>
                  <a:pt x="177569" y="2683820"/>
                  <a:pt x="167267" y="2679405"/>
                </a:cubicBezTo>
                <a:cubicBezTo>
                  <a:pt x="75296" y="2639988"/>
                  <a:pt x="167646" y="2672443"/>
                  <a:pt x="92839" y="2647507"/>
                </a:cubicBezTo>
                <a:cubicBezTo>
                  <a:pt x="0" y="2368981"/>
                  <a:pt x="64849" y="2575195"/>
                  <a:pt x="92839" y="1828800"/>
                </a:cubicBezTo>
                <a:cubicBezTo>
                  <a:pt x="93679" y="1806400"/>
                  <a:pt x="107017" y="1786270"/>
                  <a:pt x="114105" y="1765005"/>
                </a:cubicBezTo>
                <a:lnTo>
                  <a:pt x="124737" y="1733107"/>
                </a:lnTo>
                <a:cubicBezTo>
                  <a:pt x="128281" y="1555898"/>
                  <a:pt x="128929" y="1378607"/>
                  <a:pt x="135370" y="1201479"/>
                </a:cubicBezTo>
                <a:cubicBezTo>
                  <a:pt x="136027" y="1183419"/>
                  <a:pt x="139657" y="1165238"/>
                  <a:pt x="146002" y="1148317"/>
                </a:cubicBezTo>
                <a:cubicBezTo>
                  <a:pt x="184982" y="1044369"/>
                  <a:pt x="153141" y="1183556"/>
                  <a:pt x="177900" y="1084521"/>
                </a:cubicBezTo>
                <a:cubicBezTo>
                  <a:pt x="182283" y="1066989"/>
                  <a:pt x="184149" y="1048891"/>
                  <a:pt x="188532" y="1031359"/>
                </a:cubicBezTo>
                <a:cubicBezTo>
                  <a:pt x="194297" y="1008300"/>
                  <a:pt x="203106" y="984887"/>
                  <a:pt x="220430" y="967563"/>
                </a:cubicBezTo>
                <a:cubicBezTo>
                  <a:pt x="229466" y="958527"/>
                  <a:pt x="241695" y="953386"/>
                  <a:pt x="252328" y="946298"/>
                </a:cubicBezTo>
                <a:cubicBezTo>
                  <a:pt x="255872" y="935665"/>
                  <a:pt x="257194" y="924011"/>
                  <a:pt x="262960" y="914400"/>
                </a:cubicBezTo>
                <a:cubicBezTo>
                  <a:pt x="268118" y="905804"/>
                  <a:pt x="276398" y="899397"/>
                  <a:pt x="284226" y="893135"/>
                </a:cubicBezTo>
                <a:cubicBezTo>
                  <a:pt x="338607" y="849630"/>
                  <a:pt x="293163" y="894265"/>
                  <a:pt x="358653" y="850605"/>
                </a:cubicBezTo>
                <a:cubicBezTo>
                  <a:pt x="423687" y="807250"/>
                  <a:pt x="330085" y="854322"/>
                  <a:pt x="401184" y="797442"/>
                </a:cubicBezTo>
                <a:cubicBezTo>
                  <a:pt x="409935" y="790441"/>
                  <a:pt x="422449" y="790354"/>
                  <a:pt x="433081" y="786810"/>
                </a:cubicBezTo>
                <a:cubicBezTo>
                  <a:pt x="443714" y="779722"/>
                  <a:pt x="455000" y="773528"/>
                  <a:pt x="464979" y="765545"/>
                </a:cubicBezTo>
                <a:cubicBezTo>
                  <a:pt x="472807" y="759283"/>
                  <a:pt x="477278" y="748762"/>
                  <a:pt x="486244" y="744279"/>
                </a:cubicBezTo>
                <a:cubicBezTo>
                  <a:pt x="506293" y="734254"/>
                  <a:pt x="528774" y="730102"/>
                  <a:pt x="550039" y="723014"/>
                </a:cubicBezTo>
                <a:cubicBezTo>
                  <a:pt x="689578" y="676502"/>
                  <a:pt x="570800" y="712730"/>
                  <a:pt x="922179" y="701749"/>
                </a:cubicBezTo>
                <a:cubicBezTo>
                  <a:pt x="932812" y="694661"/>
                  <a:pt x="945041" y="689520"/>
                  <a:pt x="954077" y="680484"/>
                </a:cubicBezTo>
                <a:cubicBezTo>
                  <a:pt x="963113" y="671448"/>
                  <a:pt x="974362" y="661327"/>
                  <a:pt x="975342" y="648586"/>
                </a:cubicBezTo>
                <a:cubicBezTo>
                  <a:pt x="985131" y="521322"/>
                  <a:pt x="979437" y="393286"/>
                  <a:pt x="985974" y="265814"/>
                </a:cubicBezTo>
                <a:cubicBezTo>
                  <a:pt x="987812" y="229976"/>
                  <a:pt x="1006862" y="227990"/>
                  <a:pt x="1028505" y="202019"/>
                </a:cubicBezTo>
                <a:cubicBezTo>
                  <a:pt x="1036686" y="192202"/>
                  <a:pt x="1041589" y="179938"/>
                  <a:pt x="1049770" y="170121"/>
                </a:cubicBezTo>
                <a:cubicBezTo>
                  <a:pt x="1075461" y="139291"/>
                  <a:pt x="1086574" y="132009"/>
                  <a:pt x="1124198" y="116959"/>
                </a:cubicBezTo>
                <a:cubicBezTo>
                  <a:pt x="1145010" y="108634"/>
                  <a:pt x="1166728" y="102782"/>
                  <a:pt x="1187993" y="95693"/>
                </a:cubicBezTo>
                <a:cubicBezTo>
                  <a:pt x="1200116" y="91652"/>
                  <a:pt x="1208214" y="79618"/>
                  <a:pt x="1219891" y="74428"/>
                </a:cubicBezTo>
                <a:cubicBezTo>
                  <a:pt x="1219911" y="74419"/>
                  <a:pt x="1299625" y="47851"/>
                  <a:pt x="1315584" y="42531"/>
                </a:cubicBezTo>
                <a:cubicBezTo>
                  <a:pt x="1349461" y="31239"/>
                  <a:pt x="1403749" y="12233"/>
                  <a:pt x="1432542" y="10633"/>
                </a:cubicBezTo>
                <a:lnTo>
                  <a:pt x="1623928" y="0"/>
                </a:lnTo>
                <a:cubicBezTo>
                  <a:pt x="1737342" y="3544"/>
                  <a:pt x="1850857" y="4669"/>
                  <a:pt x="1964170" y="10633"/>
                </a:cubicBezTo>
                <a:cubicBezTo>
                  <a:pt x="1985698" y="11766"/>
                  <a:pt x="2006539" y="18884"/>
                  <a:pt x="2027965" y="21265"/>
                </a:cubicBezTo>
                <a:cubicBezTo>
                  <a:pt x="2070382" y="25978"/>
                  <a:pt x="2113026" y="28354"/>
                  <a:pt x="2155556" y="31898"/>
                </a:cubicBezTo>
                <a:cubicBezTo>
                  <a:pt x="2166188" y="38986"/>
                  <a:pt x="2179272" y="43346"/>
                  <a:pt x="2187453" y="53163"/>
                </a:cubicBezTo>
                <a:cubicBezTo>
                  <a:pt x="2254905" y="134105"/>
                  <a:pt x="2162902" y="65147"/>
                  <a:pt x="2240616" y="116959"/>
                </a:cubicBezTo>
                <a:cubicBezTo>
                  <a:pt x="2237072" y="219740"/>
                  <a:pt x="2234451" y="322558"/>
                  <a:pt x="2229984" y="425303"/>
                </a:cubicBezTo>
                <a:cubicBezTo>
                  <a:pt x="2227362" y="485601"/>
                  <a:pt x="2225073" y="545973"/>
                  <a:pt x="2219351" y="606056"/>
                </a:cubicBezTo>
                <a:cubicBezTo>
                  <a:pt x="2217966" y="620603"/>
                  <a:pt x="2215254" y="635516"/>
                  <a:pt x="2208719" y="648586"/>
                </a:cubicBezTo>
                <a:cubicBezTo>
                  <a:pt x="2201144" y="663737"/>
                  <a:pt x="2166825" y="683604"/>
                  <a:pt x="2155556" y="691117"/>
                </a:cubicBezTo>
                <a:cubicBezTo>
                  <a:pt x="2138696" y="741698"/>
                  <a:pt x="2141910" y="750706"/>
                  <a:pt x="2113026" y="786810"/>
                </a:cubicBezTo>
                <a:cubicBezTo>
                  <a:pt x="2106764" y="794638"/>
                  <a:pt x="2100726" y="803592"/>
                  <a:pt x="2091760" y="808075"/>
                </a:cubicBezTo>
                <a:cubicBezTo>
                  <a:pt x="2071711" y="818099"/>
                  <a:pt x="2046616" y="816906"/>
                  <a:pt x="2027965" y="829340"/>
                </a:cubicBezTo>
                <a:lnTo>
                  <a:pt x="1964170" y="871870"/>
                </a:lnTo>
                <a:cubicBezTo>
                  <a:pt x="1940123" y="944009"/>
                  <a:pt x="1957738" y="873582"/>
                  <a:pt x="1974802" y="1010093"/>
                </a:cubicBezTo>
                <a:cubicBezTo>
                  <a:pt x="1976110" y="1020554"/>
                  <a:pt x="1976416" y="1155625"/>
                  <a:pt x="1996067" y="1201479"/>
                </a:cubicBezTo>
                <a:cubicBezTo>
                  <a:pt x="2001101" y="1213225"/>
                  <a:pt x="2010244" y="1222744"/>
                  <a:pt x="2017332" y="1233377"/>
                </a:cubicBezTo>
                <a:cubicBezTo>
                  <a:pt x="2018469" y="1237924"/>
                  <a:pt x="2030874" y="1307805"/>
                  <a:pt x="2049230" y="1307805"/>
                </a:cubicBezTo>
                <a:cubicBezTo>
                  <a:pt x="2093069" y="1307805"/>
                  <a:pt x="2176821" y="1275907"/>
                  <a:pt x="2176821" y="1275907"/>
                </a:cubicBezTo>
                <a:cubicBezTo>
                  <a:pt x="2187454" y="1268819"/>
                  <a:pt x="2197289" y="1260357"/>
                  <a:pt x="2208719" y="1254642"/>
                </a:cubicBezTo>
                <a:cubicBezTo>
                  <a:pt x="2225790" y="1246107"/>
                  <a:pt x="2245696" y="1243493"/>
                  <a:pt x="2261881" y="1233377"/>
                </a:cubicBezTo>
                <a:cubicBezTo>
                  <a:pt x="2274632" y="1225407"/>
                  <a:pt x="2281028" y="1209449"/>
                  <a:pt x="2293779" y="1201479"/>
                </a:cubicBezTo>
                <a:cubicBezTo>
                  <a:pt x="2320472" y="1184796"/>
                  <a:pt x="2359080" y="1177180"/>
                  <a:pt x="2389472" y="1169582"/>
                </a:cubicBezTo>
                <a:cubicBezTo>
                  <a:pt x="2403649" y="1162494"/>
                  <a:pt x="2417161" y="1153882"/>
                  <a:pt x="2432002" y="1148317"/>
                </a:cubicBezTo>
                <a:cubicBezTo>
                  <a:pt x="2445685" y="1143186"/>
                  <a:pt x="2460535" y="1141883"/>
                  <a:pt x="2474532" y="1137684"/>
                </a:cubicBezTo>
                <a:cubicBezTo>
                  <a:pt x="2496002" y="1131243"/>
                  <a:pt x="2517063" y="1123507"/>
                  <a:pt x="2538328" y="1116419"/>
                </a:cubicBezTo>
                <a:lnTo>
                  <a:pt x="2570226" y="1105786"/>
                </a:lnTo>
                <a:lnTo>
                  <a:pt x="2602123" y="1095154"/>
                </a:lnTo>
                <a:lnTo>
                  <a:pt x="3261342" y="1105786"/>
                </a:lnTo>
                <a:cubicBezTo>
                  <a:pt x="3325216" y="1107383"/>
                  <a:pt x="3390177" y="1103388"/>
                  <a:pt x="3452728" y="1116419"/>
                </a:cubicBezTo>
                <a:cubicBezTo>
                  <a:pt x="3477748" y="1121632"/>
                  <a:pt x="3516523" y="1158949"/>
                  <a:pt x="3516523" y="1158949"/>
                </a:cubicBezTo>
                <a:cubicBezTo>
                  <a:pt x="3529896" y="1225809"/>
                  <a:pt x="3531473" y="1225714"/>
                  <a:pt x="3537788" y="1307805"/>
                </a:cubicBezTo>
                <a:cubicBezTo>
                  <a:pt x="3560252" y="1599841"/>
                  <a:pt x="3527430" y="1393964"/>
                  <a:pt x="3569686" y="1562986"/>
                </a:cubicBezTo>
                <a:cubicBezTo>
                  <a:pt x="3574069" y="1580518"/>
                  <a:pt x="3572979" y="1599635"/>
                  <a:pt x="3580319" y="1616149"/>
                </a:cubicBezTo>
                <a:cubicBezTo>
                  <a:pt x="3587516" y="1632342"/>
                  <a:pt x="3601584" y="1644502"/>
                  <a:pt x="3612216" y="1658679"/>
                </a:cubicBezTo>
                <a:cubicBezTo>
                  <a:pt x="3644739" y="1756244"/>
                  <a:pt x="3590375" y="1604365"/>
                  <a:pt x="3654746" y="1733107"/>
                </a:cubicBezTo>
                <a:cubicBezTo>
                  <a:pt x="3664771" y="1753156"/>
                  <a:pt x="3668923" y="1775638"/>
                  <a:pt x="3676012" y="1796903"/>
                </a:cubicBezTo>
                <a:lnTo>
                  <a:pt x="3686644" y="1828800"/>
                </a:lnTo>
                <a:cubicBezTo>
                  <a:pt x="3690188" y="1896140"/>
                  <a:pt x="3691172" y="1963663"/>
                  <a:pt x="3697277" y="2030819"/>
                </a:cubicBezTo>
                <a:cubicBezTo>
                  <a:pt x="3698292" y="2041981"/>
                  <a:pt x="3704830" y="2051940"/>
                  <a:pt x="3707909" y="2062717"/>
                </a:cubicBezTo>
                <a:cubicBezTo>
                  <a:pt x="3711923" y="2076768"/>
                  <a:pt x="3714998" y="2091070"/>
                  <a:pt x="3718542" y="2105247"/>
                </a:cubicBezTo>
                <a:cubicBezTo>
                  <a:pt x="3722086" y="2147777"/>
                  <a:pt x="3725128" y="2190353"/>
                  <a:pt x="3729174" y="2232838"/>
                </a:cubicBezTo>
                <a:cubicBezTo>
                  <a:pt x="3738670" y="2332545"/>
                  <a:pt x="3730488" y="2300572"/>
                  <a:pt x="3750439" y="2360428"/>
                </a:cubicBezTo>
                <a:cubicBezTo>
                  <a:pt x="3753983" y="2385237"/>
                  <a:pt x="3761072" y="2409795"/>
                  <a:pt x="3761072" y="2434856"/>
                </a:cubicBezTo>
                <a:cubicBezTo>
                  <a:pt x="3761072" y="2562496"/>
                  <a:pt x="3756510" y="2690133"/>
                  <a:pt x="3750439" y="2817628"/>
                </a:cubicBezTo>
                <a:cubicBezTo>
                  <a:pt x="3749414" y="2839162"/>
                  <a:pt x="3742326" y="2860013"/>
                  <a:pt x="3739807" y="2881424"/>
                </a:cubicBezTo>
                <a:cubicBezTo>
                  <a:pt x="3737652" y="2899743"/>
                  <a:pt x="3727830" y="3038754"/>
                  <a:pt x="3718542" y="3072810"/>
                </a:cubicBezTo>
                <a:cubicBezTo>
                  <a:pt x="3714372" y="3088102"/>
                  <a:pt x="3703521" y="3100772"/>
                  <a:pt x="3697277" y="3115340"/>
                </a:cubicBezTo>
                <a:cubicBezTo>
                  <a:pt x="3692862" y="3125642"/>
                  <a:pt x="3689723" y="3136461"/>
                  <a:pt x="3686644" y="3147238"/>
                </a:cubicBezTo>
                <a:cubicBezTo>
                  <a:pt x="3682630" y="3161289"/>
                  <a:pt x="3682547" y="3176698"/>
                  <a:pt x="3676012" y="3189768"/>
                </a:cubicBezTo>
                <a:cubicBezTo>
                  <a:pt x="3671529" y="3198734"/>
                  <a:pt x="3661835" y="3203945"/>
                  <a:pt x="3654746" y="3211033"/>
                </a:cubicBezTo>
                <a:cubicBezTo>
                  <a:pt x="3644114" y="3242931"/>
                  <a:pt x="3643023" y="3279828"/>
                  <a:pt x="3622849" y="3306726"/>
                </a:cubicBezTo>
                <a:cubicBezTo>
                  <a:pt x="3508225" y="3459555"/>
                  <a:pt x="3682082" y="3224710"/>
                  <a:pt x="3559053" y="3402419"/>
                </a:cubicBezTo>
                <a:cubicBezTo>
                  <a:pt x="3538879" y="3431559"/>
                  <a:pt x="3514917" y="3457990"/>
                  <a:pt x="3495258" y="3487479"/>
                </a:cubicBezTo>
                <a:cubicBezTo>
                  <a:pt x="3438827" y="3572127"/>
                  <a:pt x="3470800" y="3533203"/>
                  <a:pt x="3399565" y="3604438"/>
                </a:cubicBezTo>
                <a:cubicBezTo>
                  <a:pt x="3391640" y="3612363"/>
                  <a:pt x="3378300" y="3611526"/>
                  <a:pt x="3367667" y="3615070"/>
                </a:cubicBezTo>
                <a:lnTo>
                  <a:pt x="2378839" y="3604438"/>
                </a:lnTo>
                <a:cubicBezTo>
                  <a:pt x="2364229" y="3604137"/>
                  <a:pt x="2350809" y="3595618"/>
                  <a:pt x="2336309" y="3593805"/>
                </a:cubicBezTo>
                <a:cubicBezTo>
                  <a:pt x="2259794" y="3584240"/>
                  <a:pt x="2079536" y="3575996"/>
                  <a:pt x="2017332" y="3572540"/>
                </a:cubicBezTo>
                <a:cubicBezTo>
                  <a:pt x="1953056" y="3556470"/>
                  <a:pt x="1988665" y="3566528"/>
                  <a:pt x="1911007" y="3540642"/>
                </a:cubicBezTo>
                <a:cubicBezTo>
                  <a:pt x="1893862" y="3534927"/>
                  <a:pt x="1875279" y="3534765"/>
                  <a:pt x="1857844" y="3530010"/>
                </a:cubicBezTo>
                <a:cubicBezTo>
                  <a:pt x="1857831" y="3530007"/>
                  <a:pt x="1778106" y="3503430"/>
                  <a:pt x="1762151" y="3498112"/>
                </a:cubicBezTo>
                <a:cubicBezTo>
                  <a:pt x="1750028" y="3494071"/>
                  <a:pt x="1740588" y="3484363"/>
                  <a:pt x="1730253" y="3476847"/>
                </a:cubicBezTo>
                <a:cubicBezTo>
                  <a:pt x="1701590" y="3456001"/>
                  <a:pt x="1645193" y="3413052"/>
                  <a:pt x="1645193" y="3413052"/>
                </a:cubicBezTo>
                <a:cubicBezTo>
                  <a:pt x="1623830" y="3348965"/>
                  <a:pt x="1652670" y="3410423"/>
                  <a:pt x="1592030" y="3359889"/>
                </a:cubicBezTo>
                <a:cubicBezTo>
                  <a:pt x="1582213" y="3351708"/>
                  <a:pt x="1578946" y="3337808"/>
                  <a:pt x="1570765" y="3327991"/>
                </a:cubicBezTo>
                <a:cubicBezTo>
                  <a:pt x="1545182" y="3297291"/>
                  <a:pt x="1538333" y="3295737"/>
                  <a:pt x="1506970" y="3274828"/>
                </a:cubicBezTo>
                <a:lnTo>
                  <a:pt x="1464439" y="3211033"/>
                </a:lnTo>
                <a:cubicBezTo>
                  <a:pt x="1455647" y="3197845"/>
                  <a:pt x="1453321" y="3180679"/>
                  <a:pt x="1443174" y="3168503"/>
                </a:cubicBezTo>
                <a:cubicBezTo>
                  <a:pt x="1434993" y="3158686"/>
                  <a:pt x="1421909" y="3154326"/>
                  <a:pt x="1411277" y="3147238"/>
                </a:cubicBezTo>
                <a:cubicBezTo>
                  <a:pt x="1350332" y="3055818"/>
                  <a:pt x="1423403" y="3171488"/>
                  <a:pt x="1379379" y="3083442"/>
                </a:cubicBezTo>
                <a:cubicBezTo>
                  <a:pt x="1365967" y="3056618"/>
                  <a:pt x="1356627" y="3050058"/>
                  <a:pt x="1336849" y="3030279"/>
                </a:cubicBezTo>
                <a:lnTo>
                  <a:pt x="1315584" y="2966484"/>
                </a:lnTo>
                <a:lnTo>
                  <a:pt x="1304951" y="2934586"/>
                </a:lnTo>
                <a:cubicBezTo>
                  <a:pt x="1301407" y="2877879"/>
                  <a:pt x="1303660" y="2820510"/>
                  <a:pt x="1294319" y="2764465"/>
                </a:cubicBezTo>
                <a:cubicBezTo>
                  <a:pt x="1292671" y="2754577"/>
                  <a:pt x="1276573" y="2752586"/>
                  <a:pt x="1273053" y="2743200"/>
                </a:cubicBezTo>
                <a:cubicBezTo>
                  <a:pt x="1265483" y="2723014"/>
                  <a:pt x="1267650" y="2700320"/>
                  <a:pt x="1262421" y="2679405"/>
                </a:cubicBezTo>
                <a:cubicBezTo>
                  <a:pt x="1256985" y="2657659"/>
                  <a:pt x="1245552" y="2637590"/>
                  <a:pt x="1241156" y="2615610"/>
                </a:cubicBezTo>
                <a:cubicBezTo>
                  <a:pt x="1228325" y="2551457"/>
                  <a:pt x="1236238" y="2579592"/>
                  <a:pt x="1219891" y="2530549"/>
                </a:cubicBezTo>
                <a:cubicBezTo>
                  <a:pt x="1216347" y="2498651"/>
                  <a:pt x="1216475" y="2466128"/>
                  <a:pt x="1209258" y="2434856"/>
                </a:cubicBezTo>
                <a:cubicBezTo>
                  <a:pt x="1203488" y="2409854"/>
                  <a:pt x="1153370" y="2340391"/>
                  <a:pt x="1145463" y="2328531"/>
                </a:cubicBezTo>
                <a:cubicBezTo>
                  <a:pt x="1139246" y="2319206"/>
                  <a:pt x="1140273" y="2306430"/>
                  <a:pt x="1134830" y="2296633"/>
                </a:cubicBezTo>
                <a:cubicBezTo>
                  <a:pt x="1122418" y="2274292"/>
                  <a:pt x="1100382" y="2257084"/>
                  <a:pt x="1092300" y="2232838"/>
                </a:cubicBezTo>
                <a:lnTo>
                  <a:pt x="1071035" y="2169042"/>
                </a:lnTo>
                <a:cubicBezTo>
                  <a:pt x="1067491" y="2158410"/>
                  <a:pt x="1063120" y="2148018"/>
                  <a:pt x="1060402" y="2137145"/>
                </a:cubicBezTo>
                <a:cubicBezTo>
                  <a:pt x="1033908" y="2031169"/>
                  <a:pt x="1043942" y="2080913"/>
                  <a:pt x="1028505" y="1988289"/>
                </a:cubicBezTo>
                <a:cubicBezTo>
                  <a:pt x="1039624" y="1476781"/>
                  <a:pt x="987569" y="1653894"/>
                  <a:pt x="1060402" y="1435396"/>
                </a:cubicBezTo>
                <a:cubicBezTo>
                  <a:pt x="1064443" y="1423273"/>
                  <a:pt x="1075952" y="1414928"/>
                  <a:pt x="1081667" y="1403498"/>
                </a:cubicBezTo>
                <a:cubicBezTo>
                  <a:pt x="1086679" y="1393473"/>
                  <a:pt x="1086083" y="1380925"/>
                  <a:pt x="1092300" y="1371600"/>
                </a:cubicBezTo>
                <a:cubicBezTo>
                  <a:pt x="1104056" y="1353966"/>
                  <a:pt x="1136483" y="1328244"/>
                  <a:pt x="1156095" y="1318438"/>
                </a:cubicBezTo>
                <a:cubicBezTo>
                  <a:pt x="1180400" y="1306285"/>
                  <a:pt x="1216891" y="1303238"/>
                  <a:pt x="1241156" y="1297172"/>
                </a:cubicBezTo>
                <a:cubicBezTo>
                  <a:pt x="1252029" y="1294454"/>
                  <a:pt x="1262421" y="1290084"/>
                  <a:pt x="1273053" y="1286540"/>
                </a:cubicBezTo>
                <a:cubicBezTo>
                  <a:pt x="1296387" y="1270985"/>
                  <a:pt x="1320502" y="1253003"/>
                  <a:pt x="1347481" y="1244010"/>
                </a:cubicBezTo>
                <a:cubicBezTo>
                  <a:pt x="1364626" y="1238295"/>
                  <a:pt x="1382864" y="1236610"/>
                  <a:pt x="1400644" y="1233377"/>
                </a:cubicBezTo>
                <a:cubicBezTo>
                  <a:pt x="1498009" y="1215674"/>
                  <a:pt x="1478698" y="1221726"/>
                  <a:pt x="1613295" y="1212112"/>
                </a:cubicBezTo>
                <a:cubicBezTo>
                  <a:pt x="1638834" y="1205727"/>
                  <a:pt x="1669366" y="1203160"/>
                  <a:pt x="1687723" y="1180214"/>
                </a:cubicBezTo>
                <a:cubicBezTo>
                  <a:pt x="1694724" y="1171462"/>
                  <a:pt x="1694812" y="1158949"/>
                  <a:pt x="1698356" y="1148317"/>
                </a:cubicBezTo>
                <a:cubicBezTo>
                  <a:pt x="1694812" y="1052624"/>
                  <a:pt x="1697577" y="956488"/>
                  <a:pt x="1687723" y="861238"/>
                </a:cubicBezTo>
                <a:cubicBezTo>
                  <a:pt x="1686757" y="851896"/>
                  <a:pt x="1637405" y="818814"/>
                  <a:pt x="1634560" y="818707"/>
                </a:cubicBezTo>
                <a:cubicBezTo>
                  <a:pt x="1361826" y="808480"/>
                  <a:pt x="1088755" y="811619"/>
                  <a:pt x="815853" y="808075"/>
                </a:cubicBezTo>
                <a:cubicBezTo>
                  <a:pt x="773869" y="794079"/>
                  <a:pt x="795164" y="797442"/>
                  <a:pt x="752058" y="797442"/>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3977883" y="1204540"/>
            <a:ext cx="542335" cy="528567"/>
          </a:xfrm>
          <a:custGeom>
            <a:avLst/>
            <a:gdLst>
              <a:gd name="connsiteX0" fmla="*/ 94387 w 542335"/>
              <a:gd name="connsiteY0" fmla="*/ 92632 h 528567"/>
              <a:gd name="connsiteX1" fmla="*/ 51857 w 542335"/>
              <a:gd name="connsiteY1" fmla="*/ 167060 h 528567"/>
              <a:gd name="connsiteX2" fmla="*/ 41224 w 542335"/>
              <a:gd name="connsiteY2" fmla="*/ 198958 h 528567"/>
              <a:gd name="connsiteX3" fmla="*/ 9326 w 542335"/>
              <a:gd name="connsiteY3" fmla="*/ 262753 h 528567"/>
              <a:gd name="connsiteX4" fmla="*/ 19959 w 542335"/>
              <a:gd name="connsiteY4" fmla="*/ 443507 h 528567"/>
              <a:gd name="connsiteX5" fmla="*/ 83754 w 542335"/>
              <a:gd name="connsiteY5" fmla="*/ 486037 h 528567"/>
              <a:gd name="connsiteX6" fmla="*/ 126284 w 542335"/>
              <a:gd name="connsiteY6" fmla="*/ 517934 h 528567"/>
              <a:gd name="connsiteX7" fmla="*/ 158182 w 542335"/>
              <a:gd name="connsiteY7" fmla="*/ 528567 h 528567"/>
              <a:gd name="connsiteX8" fmla="*/ 413364 w 542335"/>
              <a:gd name="connsiteY8" fmla="*/ 517934 h 528567"/>
              <a:gd name="connsiteX9" fmla="*/ 445261 w 542335"/>
              <a:gd name="connsiteY9" fmla="*/ 507302 h 528567"/>
              <a:gd name="connsiteX10" fmla="*/ 509057 w 542335"/>
              <a:gd name="connsiteY10" fmla="*/ 464772 h 528567"/>
              <a:gd name="connsiteX11" fmla="*/ 530322 w 542335"/>
              <a:gd name="connsiteY11" fmla="*/ 432874 h 528567"/>
              <a:gd name="connsiteX12" fmla="*/ 509057 w 542335"/>
              <a:gd name="connsiteY12" fmla="*/ 156427 h 528567"/>
              <a:gd name="connsiteX13" fmla="*/ 498424 w 542335"/>
              <a:gd name="connsiteY13" fmla="*/ 113897 h 528567"/>
              <a:gd name="connsiteX14" fmla="*/ 466526 w 542335"/>
              <a:gd name="connsiteY14" fmla="*/ 92632 h 528567"/>
              <a:gd name="connsiteX15" fmla="*/ 413364 w 542335"/>
              <a:gd name="connsiteY15" fmla="*/ 39469 h 528567"/>
              <a:gd name="connsiteX16" fmla="*/ 349568 w 542335"/>
              <a:gd name="connsiteY16" fmla="*/ 18204 h 528567"/>
              <a:gd name="connsiteX17" fmla="*/ 94387 w 542335"/>
              <a:gd name="connsiteY17" fmla="*/ 28837 h 528567"/>
              <a:gd name="connsiteX18" fmla="*/ 94387 w 542335"/>
              <a:gd name="connsiteY18" fmla="*/ 92632 h 528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2335" h="528567">
                <a:moveTo>
                  <a:pt x="94387" y="92632"/>
                </a:moveTo>
                <a:cubicBezTo>
                  <a:pt x="87299" y="115669"/>
                  <a:pt x="68045" y="129288"/>
                  <a:pt x="51857" y="167060"/>
                </a:cubicBezTo>
                <a:cubicBezTo>
                  <a:pt x="47442" y="177362"/>
                  <a:pt x="46236" y="188933"/>
                  <a:pt x="41224" y="198958"/>
                </a:cubicBezTo>
                <a:cubicBezTo>
                  <a:pt x="0" y="281404"/>
                  <a:pt x="36053" y="182576"/>
                  <a:pt x="9326" y="262753"/>
                </a:cubicBezTo>
                <a:cubicBezTo>
                  <a:pt x="12870" y="323004"/>
                  <a:pt x="873" y="386249"/>
                  <a:pt x="19959" y="443507"/>
                </a:cubicBezTo>
                <a:cubicBezTo>
                  <a:pt x="28041" y="467753"/>
                  <a:pt x="62489" y="471860"/>
                  <a:pt x="83754" y="486037"/>
                </a:cubicBezTo>
                <a:cubicBezTo>
                  <a:pt x="98499" y="495867"/>
                  <a:pt x="110898" y="509142"/>
                  <a:pt x="126284" y="517934"/>
                </a:cubicBezTo>
                <a:cubicBezTo>
                  <a:pt x="136015" y="523495"/>
                  <a:pt x="147549" y="525023"/>
                  <a:pt x="158182" y="528567"/>
                </a:cubicBezTo>
                <a:cubicBezTo>
                  <a:pt x="243243" y="525023"/>
                  <a:pt x="328462" y="524223"/>
                  <a:pt x="413364" y="517934"/>
                </a:cubicBezTo>
                <a:cubicBezTo>
                  <a:pt x="424541" y="517106"/>
                  <a:pt x="435464" y="512745"/>
                  <a:pt x="445261" y="507302"/>
                </a:cubicBezTo>
                <a:cubicBezTo>
                  <a:pt x="467602" y="494890"/>
                  <a:pt x="509057" y="464772"/>
                  <a:pt x="509057" y="464772"/>
                </a:cubicBezTo>
                <a:cubicBezTo>
                  <a:pt x="516145" y="454139"/>
                  <a:pt x="529831" y="445643"/>
                  <a:pt x="530322" y="432874"/>
                </a:cubicBezTo>
                <a:cubicBezTo>
                  <a:pt x="542165" y="124927"/>
                  <a:pt x="542335" y="272902"/>
                  <a:pt x="509057" y="156427"/>
                </a:cubicBezTo>
                <a:cubicBezTo>
                  <a:pt x="505043" y="142376"/>
                  <a:pt x="506530" y="126056"/>
                  <a:pt x="498424" y="113897"/>
                </a:cubicBezTo>
                <a:cubicBezTo>
                  <a:pt x="491335" y="103264"/>
                  <a:pt x="477159" y="99720"/>
                  <a:pt x="466526" y="92632"/>
                </a:cubicBezTo>
                <a:cubicBezTo>
                  <a:pt x="447127" y="63533"/>
                  <a:pt x="446940" y="54391"/>
                  <a:pt x="413364" y="39469"/>
                </a:cubicBezTo>
                <a:cubicBezTo>
                  <a:pt x="392880" y="30365"/>
                  <a:pt x="349568" y="18204"/>
                  <a:pt x="349568" y="18204"/>
                </a:cubicBezTo>
                <a:cubicBezTo>
                  <a:pt x="264508" y="21748"/>
                  <a:pt x="174489" y="0"/>
                  <a:pt x="94387" y="28837"/>
                </a:cubicBezTo>
                <a:cubicBezTo>
                  <a:pt x="67502" y="38516"/>
                  <a:pt x="101475" y="69595"/>
                  <a:pt x="94387" y="92632"/>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4163256" y="1376917"/>
            <a:ext cx="177499" cy="180124"/>
          </a:xfrm>
          <a:custGeom>
            <a:avLst/>
            <a:gdLst>
              <a:gd name="connsiteX0" fmla="*/ 25972 w 177499"/>
              <a:gd name="connsiteY0" fmla="*/ 26581 h 180124"/>
              <a:gd name="connsiteX1" fmla="*/ 25972 w 177499"/>
              <a:gd name="connsiteY1" fmla="*/ 164804 h 180124"/>
              <a:gd name="connsiteX2" fmla="*/ 153563 w 177499"/>
              <a:gd name="connsiteY2" fmla="*/ 154171 h 180124"/>
              <a:gd name="connsiteX3" fmla="*/ 174828 w 177499"/>
              <a:gd name="connsiteY3" fmla="*/ 122274 h 180124"/>
              <a:gd name="connsiteX4" fmla="*/ 142930 w 177499"/>
              <a:gd name="connsiteY4" fmla="*/ 15948 h 180124"/>
              <a:gd name="connsiteX5" fmla="*/ 111032 w 177499"/>
              <a:gd name="connsiteY5" fmla="*/ 5316 h 180124"/>
              <a:gd name="connsiteX6" fmla="*/ 25972 w 177499"/>
              <a:gd name="connsiteY6" fmla="*/ 26581 h 180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499" h="180124">
                <a:moveTo>
                  <a:pt x="25972" y="26581"/>
                </a:moveTo>
                <a:cubicBezTo>
                  <a:pt x="11795" y="53162"/>
                  <a:pt x="0" y="154815"/>
                  <a:pt x="25972" y="164804"/>
                </a:cubicBezTo>
                <a:cubicBezTo>
                  <a:pt x="65805" y="180124"/>
                  <a:pt x="111033" y="157715"/>
                  <a:pt x="153563" y="154171"/>
                </a:cubicBezTo>
                <a:cubicBezTo>
                  <a:pt x="160651" y="143539"/>
                  <a:pt x="173557" y="134989"/>
                  <a:pt x="174828" y="122274"/>
                </a:cubicBezTo>
                <a:cubicBezTo>
                  <a:pt x="177499" y="95563"/>
                  <a:pt x="170391" y="37917"/>
                  <a:pt x="142930" y="15948"/>
                </a:cubicBezTo>
                <a:cubicBezTo>
                  <a:pt x="134178" y="8947"/>
                  <a:pt x="121665" y="8860"/>
                  <a:pt x="111032" y="5316"/>
                </a:cubicBezTo>
                <a:cubicBezTo>
                  <a:pt x="11905" y="17706"/>
                  <a:pt x="40149" y="0"/>
                  <a:pt x="25972" y="26581"/>
                </a:cubicBezTo>
                <a:close/>
              </a:path>
            </a:pathLst>
          </a:cu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4125433" y="4678326"/>
            <a:ext cx="1885943" cy="1357081"/>
          </a:xfrm>
          <a:custGeom>
            <a:avLst/>
            <a:gdLst>
              <a:gd name="connsiteX0" fmla="*/ 818707 w 1885943"/>
              <a:gd name="connsiteY0" fmla="*/ 0 h 1357081"/>
              <a:gd name="connsiteX1" fmla="*/ 808074 w 1885943"/>
              <a:gd name="connsiteY1" fmla="*/ 818707 h 1357081"/>
              <a:gd name="connsiteX2" fmla="*/ 776176 w 1885943"/>
              <a:gd name="connsiteY2" fmla="*/ 829339 h 1357081"/>
              <a:gd name="connsiteX3" fmla="*/ 446567 w 1885943"/>
              <a:gd name="connsiteY3" fmla="*/ 818707 h 1357081"/>
              <a:gd name="connsiteX4" fmla="*/ 435934 w 1885943"/>
              <a:gd name="connsiteY4" fmla="*/ 839972 h 1357081"/>
              <a:gd name="connsiteX5" fmla="*/ 478465 w 1885943"/>
              <a:gd name="connsiteY5" fmla="*/ 861237 h 1357081"/>
              <a:gd name="connsiteX6" fmla="*/ 882502 w 1885943"/>
              <a:gd name="connsiteY6" fmla="*/ 850604 h 1357081"/>
              <a:gd name="connsiteX7" fmla="*/ 946297 w 1885943"/>
              <a:gd name="connsiteY7" fmla="*/ 829339 h 1357081"/>
              <a:gd name="connsiteX8" fmla="*/ 1467293 w 1885943"/>
              <a:gd name="connsiteY8" fmla="*/ 818707 h 1357081"/>
              <a:gd name="connsiteX9" fmla="*/ 1711841 w 1885943"/>
              <a:gd name="connsiteY9" fmla="*/ 808074 h 1357081"/>
              <a:gd name="connsiteX10" fmla="*/ 903767 w 1885943"/>
              <a:gd name="connsiteY10" fmla="*/ 797441 h 1357081"/>
              <a:gd name="connsiteX11" fmla="*/ 988827 w 1885943"/>
              <a:gd name="connsiteY11" fmla="*/ 786809 h 1357081"/>
              <a:gd name="connsiteX12" fmla="*/ 1222744 w 1885943"/>
              <a:gd name="connsiteY12" fmla="*/ 776176 h 1357081"/>
              <a:gd name="connsiteX13" fmla="*/ 1350334 w 1885943"/>
              <a:gd name="connsiteY13" fmla="*/ 754911 h 1357081"/>
              <a:gd name="connsiteX14" fmla="*/ 1541720 w 1885943"/>
              <a:gd name="connsiteY14" fmla="*/ 723014 h 1357081"/>
              <a:gd name="connsiteX15" fmla="*/ 1605516 w 1885943"/>
              <a:gd name="connsiteY15" fmla="*/ 691116 h 1357081"/>
              <a:gd name="connsiteX16" fmla="*/ 1637414 w 1885943"/>
              <a:gd name="connsiteY16" fmla="*/ 669851 h 1357081"/>
              <a:gd name="connsiteX17" fmla="*/ 1669311 w 1885943"/>
              <a:gd name="connsiteY17" fmla="*/ 659218 h 1357081"/>
              <a:gd name="connsiteX18" fmla="*/ 1754372 w 1885943"/>
              <a:gd name="connsiteY18" fmla="*/ 616688 h 1357081"/>
              <a:gd name="connsiteX19" fmla="*/ 1796902 w 1885943"/>
              <a:gd name="connsiteY19" fmla="*/ 606055 h 1357081"/>
              <a:gd name="connsiteX20" fmla="*/ 1828800 w 1885943"/>
              <a:gd name="connsiteY20" fmla="*/ 595423 h 1357081"/>
              <a:gd name="connsiteX21" fmla="*/ 1871330 w 1885943"/>
              <a:gd name="connsiteY21" fmla="*/ 584790 h 1357081"/>
              <a:gd name="connsiteX22" fmla="*/ 1786269 w 1885943"/>
              <a:gd name="connsiteY22" fmla="*/ 595423 h 1357081"/>
              <a:gd name="connsiteX23" fmla="*/ 1392865 w 1885943"/>
              <a:gd name="connsiteY23" fmla="*/ 606055 h 1357081"/>
              <a:gd name="connsiteX24" fmla="*/ 1297172 w 1885943"/>
              <a:gd name="connsiteY24" fmla="*/ 648586 h 1357081"/>
              <a:gd name="connsiteX25" fmla="*/ 1212111 w 1885943"/>
              <a:gd name="connsiteY25" fmla="*/ 691116 h 1357081"/>
              <a:gd name="connsiteX26" fmla="*/ 978195 w 1885943"/>
              <a:gd name="connsiteY26" fmla="*/ 701748 h 1357081"/>
              <a:gd name="connsiteX27" fmla="*/ 946297 w 1885943"/>
              <a:gd name="connsiteY27" fmla="*/ 712381 h 1357081"/>
              <a:gd name="connsiteX28" fmla="*/ 839972 w 1885943"/>
              <a:gd name="connsiteY28" fmla="*/ 733646 h 1357081"/>
              <a:gd name="connsiteX29" fmla="*/ 829339 w 1885943"/>
              <a:gd name="connsiteY29" fmla="*/ 818707 h 1357081"/>
              <a:gd name="connsiteX30" fmla="*/ 818707 w 1885943"/>
              <a:gd name="connsiteY30" fmla="*/ 850604 h 1357081"/>
              <a:gd name="connsiteX31" fmla="*/ 786809 w 1885943"/>
              <a:gd name="connsiteY31" fmla="*/ 861237 h 1357081"/>
              <a:gd name="connsiteX32" fmla="*/ 489097 w 1885943"/>
              <a:gd name="connsiteY32" fmla="*/ 871869 h 1357081"/>
              <a:gd name="connsiteX33" fmla="*/ 691116 w 1885943"/>
              <a:gd name="connsiteY33" fmla="*/ 882502 h 1357081"/>
              <a:gd name="connsiteX34" fmla="*/ 829339 w 1885943"/>
              <a:gd name="connsiteY34" fmla="*/ 893134 h 1357081"/>
              <a:gd name="connsiteX35" fmla="*/ 893134 w 1885943"/>
              <a:gd name="connsiteY35" fmla="*/ 925032 h 1357081"/>
              <a:gd name="connsiteX36" fmla="*/ 1031358 w 1885943"/>
              <a:gd name="connsiteY36" fmla="*/ 935665 h 1357081"/>
              <a:gd name="connsiteX37" fmla="*/ 637953 w 1885943"/>
              <a:gd name="connsiteY37" fmla="*/ 946297 h 1357081"/>
              <a:gd name="connsiteX38" fmla="*/ 606055 w 1885943"/>
              <a:gd name="connsiteY38" fmla="*/ 988827 h 1357081"/>
              <a:gd name="connsiteX39" fmla="*/ 552893 w 1885943"/>
              <a:gd name="connsiteY39" fmla="*/ 1052623 h 1357081"/>
              <a:gd name="connsiteX40" fmla="*/ 542260 w 1885943"/>
              <a:gd name="connsiteY40" fmla="*/ 1095153 h 1357081"/>
              <a:gd name="connsiteX41" fmla="*/ 510362 w 1885943"/>
              <a:gd name="connsiteY41" fmla="*/ 1127051 h 1357081"/>
              <a:gd name="connsiteX42" fmla="*/ 435934 w 1885943"/>
              <a:gd name="connsiteY42" fmla="*/ 1190846 h 1357081"/>
              <a:gd name="connsiteX43" fmla="*/ 404037 w 1885943"/>
              <a:gd name="connsiteY43" fmla="*/ 1222744 h 1357081"/>
              <a:gd name="connsiteX44" fmla="*/ 361507 w 1885943"/>
              <a:gd name="connsiteY44" fmla="*/ 1244009 h 1357081"/>
              <a:gd name="connsiteX45" fmla="*/ 276446 w 1885943"/>
              <a:gd name="connsiteY45" fmla="*/ 1286539 h 1357081"/>
              <a:gd name="connsiteX46" fmla="*/ 212651 w 1885943"/>
              <a:gd name="connsiteY46" fmla="*/ 1307804 h 1357081"/>
              <a:gd name="connsiteX47" fmla="*/ 180753 w 1885943"/>
              <a:gd name="connsiteY47" fmla="*/ 1329069 h 1357081"/>
              <a:gd name="connsiteX48" fmla="*/ 0 w 1885943"/>
              <a:gd name="connsiteY48" fmla="*/ 1329069 h 1357081"/>
              <a:gd name="connsiteX49" fmla="*/ 31897 w 1885943"/>
              <a:gd name="connsiteY49" fmla="*/ 1318437 h 1357081"/>
              <a:gd name="connsiteX50" fmla="*/ 297711 w 1885943"/>
              <a:gd name="connsiteY50" fmla="*/ 1297172 h 1357081"/>
              <a:gd name="connsiteX51" fmla="*/ 340241 w 1885943"/>
              <a:gd name="connsiteY51" fmla="*/ 1233376 h 1357081"/>
              <a:gd name="connsiteX52" fmla="*/ 404037 w 1885943"/>
              <a:gd name="connsiteY52" fmla="*/ 1180214 h 1357081"/>
              <a:gd name="connsiteX53" fmla="*/ 446567 w 1885943"/>
              <a:gd name="connsiteY53" fmla="*/ 1148316 h 1357081"/>
              <a:gd name="connsiteX54" fmla="*/ 489097 w 1885943"/>
              <a:gd name="connsiteY54" fmla="*/ 1105786 h 1357081"/>
              <a:gd name="connsiteX55" fmla="*/ 531627 w 1885943"/>
              <a:gd name="connsiteY55" fmla="*/ 1073888 h 1357081"/>
              <a:gd name="connsiteX56" fmla="*/ 552893 w 1885943"/>
              <a:gd name="connsiteY56" fmla="*/ 1041990 h 1357081"/>
              <a:gd name="connsiteX57" fmla="*/ 637953 w 1885943"/>
              <a:gd name="connsiteY57" fmla="*/ 967562 h 1357081"/>
              <a:gd name="connsiteX58" fmla="*/ 712381 w 1885943"/>
              <a:gd name="connsiteY58" fmla="*/ 956930 h 1357081"/>
              <a:gd name="connsiteX59" fmla="*/ 744279 w 1885943"/>
              <a:gd name="connsiteY59" fmla="*/ 946297 h 1357081"/>
              <a:gd name="connsiteX60" fmla="*/ 797441 w 1885943"/>
              <a:gd name="connsiteY60" fmla="*/ 882502 h 1357081"/>
              <a:gd name="connsiteX61" fmla="*/ 797441 w 1885943"/>
              <a:gd name="connsiteY61" fmla="*/ 871869 h 135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1885943" h="1357081">
                <a:moveTo>
                  <a:pt x="818707" y="0"/>
                </a:moveTo>
                <a:cubicBezTo>
                  <a:pt x="815163" y="272902"/>
                  <a:pt x="822052" y="546140"/>
                  <a:pt x="808074" y="818707"/>
                </a:cubicBezTo>
                <a:cubicBezTo>
                  <a:pt x="807500" y="829900"/>
                  <a:pt x="787384" y="829339"/>
                  <a:pt x="776176" y="829339"/>
                </a:cubicBezTo>
                <a:cubicBezTo>
                  <a:pt x="666249" y="829339"/>
                  <a:pt x="556437" y="822251"/>
                  <a:pt x="446567" y="818707"/>
                </a:cubicBezTo>
                <a:cubicBezTo>
                  <a:pt x="362928" y="835434"/>
                  <a:pt x="388928" y="822345"/>
                  <a:pt x="435934" y="839972"/>
                </a:cubicBezTo>
                <a:cubicBezTo>
                  <a:pt x="450775" y="845537"/>
                  <a:pt x="464288" y="854149"/>
                  <a:pt x="478465" y="861237"/>
                </a:cubicBezTo>
                <a:cubicBezTo>
                  <a:pt x="613144" y="857693"/>
                  <a:pt x="748088" y="859769"/>
                  <a:pt x="882502" y="850604"/>
                </a:cubicBezTo>
                <a:cubicBezTo>
                  <a:pt x="904865" y="849079"/>
                  <a:pt x="923886" y="829796"/>
                  <a:pt x="946297" y="829339"/>
                </a:cubicBezTo>
                <a:lnTo>
                  <a:pt x="1467293" y="818707"/>
                </a:lnTo>
                <a:cubicBezTo>
                  <a:pt x="1548809" y="815163"/>
                  <a:pt x="1793376" y="811151"/>
                  <a:pt x="1711841" y="808074"/>
                </a:cubicBezTo>
                <a:cubicBezTo>
                  <a:pt x="1442651" y="797915"/>
                  <a:pt x="1173032" y="805361"/>
                  <a:pt x="903767" y="797441"/>
                </a:cubicBezTo>
                <a:cubicBezTo>
                  <a:pt x="875205" y="796601"/>
                  <a:pt x="960316" y="788710"/>
                  <a:pt x="988827" y="786809"/>
                </a:cubicBezTo>
                <a:cubicBezTo>
                  <a:pt x="1066707" y="781617"/>
                  <a:pt x="1144772" y="779720"/>
                  <a:pt x="1222744" y="776176"/>
                </a:cubicBezTo>
                <a:cubicBezTo>
                  <a:pt x="1405635" y="750050"/>
                  <a:pt x="1207285" y="779789"/>
                  <a:pt x="1350334" y="754911"/>
                </a:cubicBezTo>
                <a:lnTo>
                  <a:pt x="1541720" y="723014"/>
                </a:lnTo>
                <a:cubicBezTo>
                  <a:pt x="1633127" y="662074"/>
                  <a:pt x="1517482" y="735132"/>
                  <a:pt x="1605516" y="691116"/>
                </a:cubicBezTo>
                <a:cubicBezTo>
                  <a:pt x="1616946" y="685401"/>
                  <a:pt x="1625984" y="675566"/>
                  <a:pt x="1637414" y="669851"/>
                </a:cubicBezTo>
                <a:cubicBezTo>
                  <a:pt x="1647438" y="664839"/>
                  <a:pt x="1659287" y="664230"/>
                  <a:pt x="1669311" y="659218"/>
                </a:cubicBezTo>
                <a:cubicBezTo>
                  <a:pt x="1747449" y="620149"/>
                  <a:pt x="1644001" y="653479"/>
                  <a:pt x="1754372" y="616688"/>
                </a:cubicBezTo>
                <a:cubicBezTo>
                  <a:pt x="1768235" y="612067"/>
                  <a:pt x="1782851" y="610069"/>
                  <a:pt x="1796902" y="606055"/>
                </a:cubicBezTo>
                <a:cubicBezTo>
                  <a:pt x="1807679" y="602976"/>
                  <a:pt x="1818023" y="598502"/>
                  <a:pt x="1828800" y="595423"/>
                </a:cubicBezTo>
                <a:cubicBezTo>
                  <a:pt x="1842851" y="591409"/>
                  <a:pt x="1885943" y="584790"/>
                  <a:pt x="1871330" y="584790"/>
                </a:cubicBezTo>
                <a:cubicBezTo>
                  <a:pt x="1842756" y="584790"/>
                  <a:pt x="1814815" y="594154"/>
                  <a:pt x="1786269" y="595423"/>
                </a:cubicBezTo>
                <a:cubicBezTo>
                  <a:pt x="1655216" y="601248"/>
                  <a:pt x="1524000" y="602511"/>
                  <a:pt x="1392865" y="606055"/>
                </a:cubicBezTo>
                <a:cubicBezTo>
                  <a:pt x="1342317" y="639755"/>
                  <a:pt x="1373090" y="623280"/>
                  <a:pt x="1297172" y="648586"/>
                </a:cubicBezTo>
                <a:cubicBezTo>
                  <a:pt x="1267098" y="658611"/>
                  <a:pt x="1240465" y="676939"/>
                  <a:pt x="1212111" y="691116"/>
                </a:cubicBezTo>
                <a:cubicBezTo>
                  <a:pt x="1142299" y="726022"/>
                  <a:pt x="1056167" y="698204"/>
                  <a:pt x="978195" y="701748"/>
                </a:cubicBezTo>
                <a:cubicBezTo>
                  <a:pt x="967562" y="705292"/>
                  <a:pt x="957287" y="710183"/>
                  <a:pt x="946297" y="712381"/>
                </a:cubicBezTo>
                <a:cubicBezTo>
                  <a:pt x="824116" y="736818"/>
                  <a:pt x="912038" y="709625"/>
                  <a:pt x="839972" y="733646"/>
                </a:cubicBezTo>
                <a:cubicBezTo>
                  <a:pt x="836428" y="762000"/>
                  <a:pt x="834451" y="790594"/>
                  <a:pt x="829339" y="818707"/>
                </a:cubicBezTo>
                <a:cubicBezTo>
                  <a:pt x="827334" y="829734"/>
                  <a:pt x="826632" y="842679"/>
                  <a:pt x="818707" y="850604"/>
                </a:cubicBezTo>
                <a:cubicBezTo>
                  <a:pt x="810782" y="858529"/>
                  <a:pt x="797994" y="860515"/>
                  <a:pt x="786809" y="861237"/>
                </a:cubicBezTo>
                <a:cubicBezTo>
                  <a:pt x="687714" y="867630"/>
                  <a:pt x="588334" y="868325"/>
                  <a:pt x="489097" y="871869"/>
                </a:cubicBezTo>
                <a:lnTo>
                  <a:pt x="691116" y="882502"/>
                </a:lnTo>
                <a:cubicBezTo>
                  <a:pt x="737236" y="885385"/>
                  <a:pt x="784120" y="883614"/>
                  <a:pt x="829339" y="893134"/>
                </a:cubicBezTo>
                <a:cubicBezTo>
                  <a:pt x="852604" y="898032"/>
                  <a:pt x="869869" y="920134"/>
                  <a:pt x="893134" y="925032"/>
                </a:cubicBezTo>
                <a:cubicBezTo>
                  <a:pt x="938354" y="934552"/>
                  <a:pt x="985283" y="932121"/>
                  <a:pt x="1031358" y="935665"/>
                </a:cubicBezTo>
                <a:lnTo>
                  <a:pt x="637953" y="946297"/>
                </a:lnTo>
                <a:cubicBezTo>
                  <a:pt x="620369" y="948495"/>
                  <a:pt x="617400" y="975213"/>
                  <a:pt x="606055" y="988827"/>
                </a:cubicBezTo>
                <a:cubicBezTo>
                  <a:pt x="521582" y="1090195"/>
                  <a:pt x="680388" y="882627"/>
                  <a:pt x="552893" y="1052623"/>
                </a:cubicBezTo>
                <a:cubicBezTo>
                  <a:pt x="549349" y="1066800"/>
                  <a:pt x="549510" y="1082465"/>
                  <a:pt x="542260" y="1095153"/>
                </a:cubicBezTo>
                <a:cubicBezTo>
                  <a:pt x="534800" y="1108209"/>
                  <a:pt x="520148" y="1115634"/>
                  <a:pt x="510362" y="1127051"/>
                </a:cubicBezTo>
                <a:cubicBezTo>
                  <a:pt x="458603" y="1187437"/>
                  <a:pt x="503575" y="1157027"/>
                  <a:pt x="435934" y="1190846"/>
                </a:cubicBezTo>
                <a:cubicBezTo>
                  <a:pt x="425302" y="1201479"/>
                  <a:pt x="416273" y="1214004"/>
                  <a:pt x="404037" y="1222744"/>
                </a:cubicBezTo>
                <a:cubicBezTo>
                  <a:pt x="391139" y="1231957"/>
                  <a:pt x="375269" y="1236145"/>
                  <a:pt x="361507" y="1244009"/>
                </a:cubicBezTo>
                <a:cubicBezTo>
                  <a:pt x="299450" y="1279470"/>
                  <a:pt x="362800" y="1255138"/>
                  <a:pt x="276446" y="1286539"/>
                </a:cubicBezTo>
                <a:cubicBezTo>
                  <a:pt x="255380" y="1294199"/>
                  <a:pt x="212651" y="1307804"/>
                  <a:pt x="212651" y="1307804"/>
                </a:cubicBezTo>
                <a:cubicBezTo>
                  <a:pt x="202018" y="1314892"/>
                  <a:pt x="192183" y="1323354"/>
                  <a:pt x="180753" y="1329069"/>
                </a:cubicBezTo>
                <a:cubicBezTo>
                  <a:pt x="124729" y="1357081"/>
                  <a:pt x="57657" y="1333188"/>
                  <a:pt x="0" y="1329069"/>
                </a:cubicBezTo>
                <a:cubicBezTo>
                  <a:pt x="10632" y="1325525"/>
                  <a:pt x="20753" y="1319631"/>
                  <a:pt x="31897" y="1318437"/>
                </a:cubicBezTo>
                <a:cubicBezTo>
                  <a:pt x="120279" y="1308968"/>
                  <a:pt x="297711" y="1297172"/>
                  <a:pt x="297711" y="1297172"/>
                </a:cubicBezTo>
                <a:cubicBezTo>
                  <a:pt x="311888" y="1275907"/>
                  <a:pt x="318976" y="1247553"/>
                  <a:pt x="340241" y="1233376"/>
                </a:cubicBezTo>
                <a:cubicBezTo>
                  <a:pt x="410736" y="1186380"/>
                  <a:pt x="332409" y="1241609"/>
                  <a:pt x="404037" y="1180214"/>
                </a:cubicBezTo>
                <a:cubicBezTo>
                  <a:pt x="417492" y="1168681"/>
                  <a:pt x="433231" y="1159985"/>
                  <a:pt x="446567" y="1148316"/>
                </a:cubicBezTo>
                <a:cubicBezTo>
                  <a:pt x="461655" y="1135114"/>
                  <a:pt x="474009" y="1118988"/>
                  <a:pt x="489097" y="1105786"/>
                </a:cubicBezTo>
                <a:cubicBezTo>
                  <a:pt x="502433" y="1094117"/>
                  <a:pt x="519096" y="1086419"/>
                  <a:pt x="531627" y="1073888"/>
                </a:cubicBezTo>
                <a:cubicBezTo>
                  <a:pt x="540663" y="1064852"/>
                  <a:pt x="544478" y="1051607"/>
                  <a:pt x="552893" y="1041990"/>
                </a:cubicBezTo>
                <a:cubicBezTo>
                  <a:pt x="559547" y="1034385"/>
                  <a:pt x="613525" y="974890"/>
                  <a:pt x="637953" y="967562"/>
                </a:cubicBezTo>
                <a:cubicBezTo>
                  <a:pt x="661957" y="960361"/>
                  <a:pt x="687572" y="960474"/>
                  <a:pt x="712381" y="956930"/>
                </a:cubicBezTo>
                <a:cubicBezTo>
                  <a:pt x="723014" y="953386"/>
                  <a:pt x="734954" y="952514"/>
                  <a:pt x="744279" y="946297"/>
                </a:cubicBezTo>
                <a:cubicBezTo>
                  <a:pt x="761915" y="934539"/>
                  <a:pt x="787634" y="902116"/>
                  <a:pt x="797441" y="882502"/>
                </a:cubicBezTo>
                <a:cubicBezTo>
                  <a:pt x="799026" y="879332"/>
                  <a:pt x="797441" y="875413"/>
                  <a:pt x="797441" y="871869"/>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5720316" y="4493826"/>
            <a:ext cx="1251935" cy="1530071"/>
          </a:xfrm>
          <a:custGeom>
            <a:avLst/>
            <a:gdLst>
              <a:gd name="connsiteX0" fmla="*/ 0 w 1251935"/>
              <a:gd name="connsiteY0" fmla="*/ 216397 h 1530071"/>
              <a:gd name="connsiteX1" fmla="*/ 31898 w 1251935"/>
              <a:gd name="connsiteY1" fmla="*/ 312090 h 1530071"/>
              <a:gd name="connsiteX2" fmla="*/ 42531 w 1251935"/>
              <a:gd name="connsiteY2" fmla="*/ 354621 h 1530071"/>
              <a:gd name="connsiteX3" fmla="*/ 53163 w 1251935"/>
              <a:gd name="connsiteY3" fmla="*/ 386518 h 1530071"/>
              <a:gd name="connsiteX4" fmla="*/ 180754 w 1251935"/>
              <a:gd name="connsiteY4" fmla="*/ 514109 h 1530071"/>
              <a:gd name="connsiteX5" fmla="*/ 255182 w 1251935"/>
              <a:gd name="connsiteY5" fmla="*/ 577904 h 1530071"/>
              <a:gd name="connsiteX6" fmla="*/ 318977 w 1251935"/>
              <a:gd name="connsiteY6" fmla="*/ 620434 h 1530071"/>
              <a:gd name="connsiteX7" fmla="*/ 361507 w 1251935"/>
              <a:gd name="connsiteY7" fmla="*/ 652332 h 1530071"/>
              <a:gd name="connsiteX8" fmla="*/ 414670 w 1251935"/>
              <a:gd name="connsiteY8" fmla="*/ 673597 h 1530071"/>
              <a:gd name="connsiteX9" fmla="*/ 499731 w 1251935"/>
              <a:gd name="connsiteY9" fmla="*/ 705495 h 1530071"/>
              <a:gd name="connsiteX10" fmla="*/ 552893 w 1251935"/>
              <a:gd name="connsiteY10" fmla="*/ 769290 h 1530071"/>
              <a:gd name="connsiteX11" fmla="*/ 616689 w 1251935"/>
              <a:gd name="connsiteY11" fmla="*/ 790555 h 1530071"/>
              <a:gd name="connsiteX12" fmla="*/ 637954 w 1251935"/>
              <a:gd name="connsiteY12" fmla="*/ 811821 h 1530071"/>
              <a:gd name="connsiteX13" fmla="*/ 701749 w 1251935"/>
              <a:gd name="connsiteY13" fmla="*/ 833086 h 1530071"/>
              <a:gd name="connsiteX14" fmla="*/ 723014 w 1251935"/>
              <a:gd name="connsiteY14" fmla="*/ 864983 h 1530071"/>
              <a:gd name="connsiteX15" fmla="*/ 754912 w 1251935"/>
              <a:gd name="connsiteY15" fmla="*/ 886248 h 1530071"/>
              <a:gd name="connsiteX16" fmla="*/ 701749 w 1251935"/>
              <a:gd name="connsiteY16" fmla="*/ 939411 h 1530071"/>
              <a:gd name="connsiteX17" fmla="*/ 669851 w 1251935"/>
              <a:gd name="connsiteY17" fmla="*/ 981941 h 1530071"/>
              <a:gd name="connsiteX18" fmla="*/ 606056 w 1251935"/>
              <a:gd name="connsiteY18" fmla="*/ 1045737 h 1530071"/>
              <a:gd name="connsiteX19" fmla="*/ 584791 w 1251935"/>
              <a:gd name="connsiteY19" fmla="*/ 1109532 h 1530071"/>
              <a:gd name="connsiteX20" fmla="*/ 574158 w 1251935"/>
              <a:gd name="connsiteY20" fmla="*/ 1141430 h 1530071"/>
              <a:gd name="connsiteX21" fmla="*/ 552893 w 1251935"/>
              <a:gd name="connsiteY21" fmla="*/ 1173327 h 1530071"/>
              <a:gd name="connsiteX22" fmla="*/ 520996 w 1251935"/>
              <a:gd name="connsiteY22" fmla="*/ 1269021 h 1530071"/>
              <a:gd name="connsiteX23" fmla="*/ 499731 w 1251935"/>
              <a:gd name="connsiteY23" fmla="*/ 1300918 h 1530071"/>
              <a:gd name="connsiteX24" fmla="*/ 489098 w 1251935"/>
              <a:gd name="connsiteY24" fmla="*/ 1332816 h 1530071"/>
              <a:gd name="connsiteX25" fmla="*/ 425303 w 1251935"/>
              <a:gd name="connsiteY25" fmla="*/ 1385979 h 1530071"/>
              <a:gd name="connsiteX26" fmla="*/ 404037 w 1251935"/>
              <a:gd name="connsiteY26" fmla="*/ 1407244 h 1530071"/>
              <a:gd name="connsiteX27" fmla="*/ 435935 w 1251935"/>
              <a:gd name="connsiteY27" fmla="*/ 1396611 h 1530071"/>
              <a:gd name="connsiteX28" fmla="*/ 457200 w 1251935"/>
              <a:gd name="connsiteY28" fmla="*/ 1300918 h 1530071"/>
              <a:gd name="connsiteX29" fmla="*/ 478465 w 1251935"/>
              <a:gd name="connsiteY29" fmla="*/ 1269021 h 1530071"/>
              <a:gd name="connsiteX30" fmla="*/ 542261 w 1251935"/>
              <a:gd name="connsiteY30" fmla="*/ 1226490 h 1530071"/>
              <a:gd name="connsiteX31" fmla="*/ 563526 w 1251935"/>
              <a:gd name="connsiteY31" fmla="*/ 1194593 h 1530071"/>
              <a:gd name="connsiteX32" fmla="*/ 584791 w 1251935"/>
              <a:gd name="connsiteY32" fmla="*/ 1173327 h 1530071"/>
              <a:gd name="connsiteX33" fmla="*/ 627321 w 1251935"/>
              <a:gd name="connsiteY33" fmla="*/ 1109532 h 1530071"/>
              <a:gd name="connsiteX34" fmla="*/ 669851 w 1251935"/>
              <a:gd name="connsiteY34" fmla="*/ 1045737 h 1530071"/>
              <a:gd name="connsiteX35" fmla="*/ 712382 w 1251935"/>
              <a:gd name="connsiteY35" fmla="*/ 950044 h 1530071"/>
              <a:gd name="connsiteX36" fmla="*/ 744279 w 1251935"/>
              <a:gd name="connsiteY36" fmla="*/ 928779 h 1530071"/>
              <a:gd name="connsiteX37" fmla="*/ 776177 w 1251935"/>
              <a:gd name="connsiteY37" fmla="*/ 811821 h 1530071"/>
              <a:gd name="connsiteX38" fmla="*/ 797442 w 1251935"/>
              <a:gd name="connsiteY38" fmla="*/ 779923 h 1530071"/>
              <a:gd name="connsiteX39" fmla="*/ 839972 w 1251935"/>
              <a:gd name="connsiteY39" fmla="*/ 748025 h 1530071"/>
              <a:gd name="connsiteX40" fmla="*/ 850605 w 1251935"/>
              <a:gd name="connsiteY40" fmla="*/ 705495 h 1530071"/>
              <a:gd name="connsiteX41" fmla="*/ 925033 w 1251935"/>
              <a:gd name="connsiteY41" fmla="*/ 631067 h 1530071"/>
              <a:gd name="connsiteX42" fmla="*/ 946298 w 1251935"/>
              <a:gd name="connsiteY42" fmla="*/ 599169 h 1530071"/>
              <a:gd name="connsiteX43" fmla="*/ 978196 w 1251935"/>
              <a:gd name="connsiteY43" fmla="*/ 588537 h 1530071"/>
              <a:gd name="connsiteX44" fmla="*/ 1031358 w 1251935"/>
              <a:gd name="connsiteY44" fmla="*/ 546007 h 1530071"/>
              <a:gd name="connsiteX45" fmla="*/ 1052624 w 1251935"/>
              <a:gd name="connsiteY45" fmla="*/ 524741 h 1530071"/>
              <a:gd name="connsiteX46" fmla="*/ 1148317 w 1251935"/>
              <a:gd name="connsiteY46" fmla="*/ 492844 h 1530071"/>
              <a:gd name="connsiteX47" fmla="*/ 1244010 w 1251935"/>
              <a:gd name="connsiteY47" fmla="*/ 418416 h 1530071"/>
              <a:gd name="connsiteX48" fmla="*/ 1212112 w 1251935"/>
              <a:gd name="connsiteY48" fmla="*/ 429048 h 1530071"/>
              <a:gd name="connsiteX49" fmla="*/ 1201479 w 1251935"/>
              <a:gd name="connsiteY49" fmla="*/ 460946 h 1530071"/>
              <a:gd name="connsiteX50" fmla="*/ 1127051 w 1251935"/>
              <a:gd name="connsiteY50" fmla="*/ 524741 h 1530071"/>
              <a:gd name="connsiteX51" fmla="*/ 1105786 w 1251935"/>
              <a:gd name="connsiteY51" fmla="*/ 546007 h 1530071"/>
              <a:gd name="connsiteX52" fmla="*/ 1073889 w 1251935"/>
              <a:gd name="connsiteY52" fmla="*/ 567272 h 1530071"/>
              <a:gd name="connsiteX53" fmla="*/ 1041991 w 1251935"/>
              <a:gd name="connsiteY53" fmla="*/ 599169 h 1530071"/>
              <a:gd name="connsiteX54" fmla="*/ 978196 w 1251935"/>
              <a:gd name="connsiteY54" fmla="*/ 652332 h 1530071"/>
              <a:gd name="connsiteX55" fmla="*/ 946298 w 1251935"/>
              <a:gd name="connsiteY55" fmla="*/ 673597 h 1530071"/>
              <a:gd name="connsiteX56" fmla="*/ 829340 w 1251935"/>
              <a:gd name="connsiteY56" fmla="*/ 758658 h 1530071"/>
              <a:gd name="connsiteX57" fmla="*/ 808075 w 1251935"/>
              <a:gd name="connsiteY57" fmla="*/ 790555 h 1530071"/>
              <a:gd name="connsiteX58" fmla="*/ 786810 w 1251935"/>
              <a:gd name="connsiteY58" fmla="*/ 811821 h 1530071"/>
              <a:gd name="connsiteX59" fmla="*/ 776177 w 1251935"/>
              <a:gd name="connsiteY59" fmla="*/ 726760 h 1530071"/>
              <a:gd name="connsiteX60" fmla="*/ 744279 w 1251935"/>
              <a:gd name="connsiteY60" fmla="*/ 631067 h 1530071"/>
              <a:gd name="connsiteX61" fmla="*/ 723014 w 1251935"/>
              <a:gd name="connsiteY61" fmla="*/ 556639 h 1530071"/>
              <a:gd name="connsiteX62" fmla="*/ 701749 w 1251935"/>
              <a:gd name="connsiteY62" fmla="*/ 801188 h 1530071"/>
              <a:gd name="connsiteX63" fmla="*/ 712382 w 1251935"/>
              <a:gd name="connsiteY63" fmla="*/ 1183960 h 1530071"/>
              <a:gd name="connsiteX64" fmla="*/ 723014 w 1251935"/>
              <a:gd name="connsiteY64" fmla="*/ 1109532 h 1530071"/>
              <a:gd name="connsiteX65" fmla="*/ 733647 w 1251935"/>
              <a:gd name="connsiteY65" fmla="*/ 801188 h 1530071"/>
              <a:gd name="connsiteX66" fmla="*/ 765544 w 1251935"/>
              <a:gd name="connsiteY66" fmla="*/ 790555 h 1530071"/>
              <a:gd name="connsiteX67" fmla="*/ 861237 w 1251935"/>
              <a:gd name="connsiteY67" fmla="*/ 758658 h 1530071"/>
              <a:gd name="connsiteX68" fmla="*/ 903768 w 1251935"/>
              <a:gd name="connsiteY68" fmla="*/ 748025 h 1530071"/>
              <a:gd name="connsiteX69" fmla="*/ 935665 w 1251935"/>
              <a:gd name="connsiteY69" fmla="*/ 737393 h 1530071"/>
              <a:gd name="connsiteX70" fmla="*/ 882503 w 1251935"/>
              <a:gd name="connsiteY70" fmla="*/ 748025 h 1530071"/>
              <a:gd name="connsiteX71" fmla="*/ 850605 w 1251935"/>
              <a:gd name="connsiteY71" fmla="*/ 769290 h 1530071"/>
              <a:gd name="connsiteX72" fmla="*/ 712382 w 1251935"/>
              <a:gd name="connsiteY72" fmla="*/ 758658 h 1530071"/>
              <a:gd name="connsiteX73" fmla="*/ 701749 w 1251935"/>
              <a:gd name="connsiteY73" fmla="*/ 811821 h 1530071"/>
              <a:gd name="connsiteX74" fmla="*/ 691117 w 1251935"/>
              <a:gd name="connsiteY74" fmla="*/ 864983 h 1530071"/>
              <a:gd name="connsiteX75" fmla="*/ 659219 w 1251935"/>
              <a:gd name="connsiteY75" fmla="*/ 907514 h 1530071"/>
              <a:gd name="connsiteX76" fmla="*/ 648586 w 1251935"/>
              <a:gd name="connsiteY76" fmla="*/ 950044 h 1530071"/>
              <a:gd name="connsiteX77" fmla="*/ 627321 w 1251935"/>
              <a:gd name="connsiteY77" fmla="*/ 981941 h 1530071"/>
              <a:gd name="connsiteX78" fmla="*/ 616689 w 1251935"/>
              <a:gd name="connsiteY78" fmla="*/ 1013839 h 1530071"/>
              <a:gd name="connsiteX79" fmla="*/ 627321 w 1251935"/>
              <a:gd name="connsiteY79" fmla="*/ 1492304 h 1530071"/>
              <a:gd name="connsiteX80" fmla="*/ 744279 w 1251935"/>
              <a:gd name="connsiteY80" fmla="*/ 1481672 h 1530071"/>
              <a:gd name="connsiteX81" fmla="*/ 723014 w 1251935"/>
              <a:gd name="connsiteY81" fmla="*/ 1449774 h 1530071"/>
              <a:gd name="connsiteX82" fmla="*/ 637954 w 1251935"/>
              <a:gd name="connsiteY82" fmla="*/ 1428509 h 1530071"/>
              <a:gd name="connsiteX83" fmla="*/ 637954 w 1251935"/>
              <a:gd name="connsiteY83" fmla="*/ 1183960 h 1530071"/>
              <a:gd name="connsiteX84" fmla="*/ 659219 w 1251935"/>
              <a:gd name="connsiteY84" fmla="*/ 981941 h 1530071"/>
              <a:gd name="connsiteX85" fmla="*/ 669851 w 1251935"/>
              <a:gd name="connsiteY85" fmla="*/ 907514 h 1530071"/>
              <a:gd name="connsiteX86" fmla="*/ 808075 w 1251935"/>
              <a:gd name="connsiteY86" fmla="*/ 896881 h 1530071"/>
              <a:gd name="connsiteX87" fmla="*/ 850605 w 1251935"/>
              <a:gd name="connsiteY87" fmla="*/ 886248 h 1530071"/>
              <a:gd name="connsiteX88" fmla="*/ 882503 w 1251935"/>
              <a:gd name="connsiteY88" fmla="*/ 864983 h 1530071"/>
              <a:gd name="connsiteX89" fmla="*/ 861237 w 1251935"/>
              <a:gd name="connsiteY89" fmla="*/ 833086 h 1530071"/>
              <a:gd name="connsiteX90" fmla="*/ 871870 w 1251935"/>
              <a:gd name="connsiteY90" fmla="*/ 705495 h 1530071"/>
              <a:gd name="connsiteX91" fmla="*/ 914400 w 1251935"/>
              <a:gd name="connsiteY91" fmla="*/ 673597 h 1530071"/>
              <a:gd name="connsiteX92" fmla="*/ 988828 w 1251935"/>
              <a:gd name="connsiteY92" fmla="*/ 631067 h 1530071"/>
              <a:gd name="connsiteX93" fmla="*/ 1020726 w 1251935"/>
              <a:gd name="connsiteY93" fmla="*/ 609802 h 1530071"/>
              <a:gd name="connsiteX94" fmla="*/ 1041991 w 1251935"/>
              <a:gd name="connsiteY94" fmla="*/ 577904 h 1530071"/>
              <a:gd name="connsiteX95" fmla="*/ 1105786 w 1251935"/>
              <a:gd name="connsiteY95" fmla="*/ 535374 h 1530071"/>
              <a:gd name="connsiteX96" fmla="*/ 1148317 w 1251935"/>
              <a:gd name="connsiteY96" fmla="*/ 482211 h 1530071"/>
              <a:gd name="connsiteX97" fmla="*/ 1169582 w 1251935"/>
              <a:gd name="connsiteY97" fmla="*/ 450314 h 1530071"/>
              <a:gd name="connsiteX98" fmla="*/ 1201479 w 1251935"/>
              <a:gd name="connsiteY98" fmla="*/ 439681 h 1530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1251935" h="1530071">
                <a:moveTo>
                  <a:pt x="0" y="216397"/>
                </a:moveTo>
                <a:cubicBezTo>
                  <a:pt x="10633" y="248295"/>
                  <a:pt x="23743" y="279471"/>
                  <a:pt x="31898" y="312090"/>
                </a:cubicBezTo>
                <a:cubicBezTo>
                  <a:pt x="35442" y="326267"/>
                  <a:pt x="38516" y="340570"/>
                  <a:pt x="42531" y="354621"/>
                </a:cubicBezTo>
                <a:cubicBezTo>
                  <a:pt x="45610" y="365397"/>
                  <a:pt x="46066" y="377844"/>
                  <a:pt x="53163" y="386518"/>
                </a:cubicBezTo>
                <a:lnTo>
                  <a:pt x="180754" y="514109"/>
                </a:lnTo>
                <a:cubicBezTo>
                  <a:pt x="248860" y="582215"/>
                  <a:pt x="192581" y="557038"/>
                  <a:pt x="255182" y="577904"/>
                </a:cubicBezTo>
                <a:cubicBezTo>
                  <a:pt x="329411" y="652136"/>
                  <a:pt x="247168" y="579401"/>
                  <a:pt x="318977" y="620434"/>
                </a:cubicBezTo>
                <a:cubicBezTo>
                  <a:pt x="334363" y="629226"/>
                  <a:pt x="346016" y="643726"/>
                  <a:pt x="361507" y="652332"/>
                </a:cubicBezTo>
                <a:cubicBezTo>
                  <a:pt x="378191" y="661601"/>
                  <a:pt x="397599" y="665062"/>
                  <a:pt x="414670" y="673597"/>
                </a:cubicBezTo>
                <a:cubicBezTo>
                  <a:pt x="487680" y="710102"/>
                  <a:pt x="397161" y="684980"/>
                  <a:pt x="499731" y="705495"/>
                </a:cubicBezTo>
                <a:cubicBezTo>
                  <a:pt x="512966" y="725348"/>
                  <a:pt x="531222" y="757251"/>
                  <a:pt x="552893" y="769290"/>
                </a:cubicBezTo>
                <a:cubicBezTo>
                  <a:pt x="572488" y="780176"/>
                  <a:pt x="616689" y="790555"/>
                  <a:pt x="616689" y="790555"/>
                </a:cubicBezTo>
                <a:cubicBezTo>
                  <a:pt x="623777" y="797644"/>
                  <a:pt x="628988" y="807338"/>
                  <a:pt x="637954" y="811821"/>
                </a:cubicBezTo>
                <a:cubicBezTo>
                  <a:pt x="658003" y="821846"/>
                  <a:pt x="701749" y="833086"/>
                  <a:pt x="701749" y="833086"/>
                </a:cubicBezTo>
                <a:cubicBezTo>
                  <a:pt x="708837" y="843718"/>
                  <a:pt x="713978" y="855947"/>
                  <a:pt x="723014" y="864983"/>
                </a:cubicBezTo>
                <a:cubicBezTo>
                  <a:pt x="732050" y="874019"/>
                  <a:pt x="758423" y="873961"/>
                  <a:pt x="754912" y="886248"/>
                </a:cubicBezTo>
                <a:cubicBezTo>
                  <a:pt x="748027" y="910345"/>
                  <a:pt x="716786" y="919362"/>
                  <a:pt x="701749" y="939411"/>
                </a:cubicBezTo>
                <a:cubicBezTo>
                  <a:pt x="691116" y="953588"/>
                  <a:pt x="682382" y="969410"/>
                  <a:pt x="669851" y="981941"/>
                </a:cubicBezTo>
                <a:cubicBezTo>
                  <a:pt x="590724" y="1061068"/>
                  <a:pt x="656169" y="970566"/>
                  <a:pt x="606056" y="1045737"/>
                </a:cubicBezTo>
                <a:lnTo>
                  <a:pt x="584791" y="1109532"/>
                </a:lnTo>
                <a:cubicBezTo>
                  <a:pt x="581247" y="1120165"/>
                  <a:pt x="580375" y="1132105"/>
                  <a:pt x="574158" y="1141430"/>
                </a:cubicBezTo>
                <a:lnTo>
                  <a:pt x="552893" y="1173327"/>
                </a:lnTo>
                <a:lnTo>
                  <a:pt x="520996" y="1269021"/>
                </a:lnTo>
                <a:cubicBezTo>
                  <a:pt x="516955" y="1281144"/>
                  <a:pt x="505446" y="1289489"/>
                  <a:pt x="499731" y="1300918"/>
                </a:cubicBezTo>
                <a:cubicBezTo>
                  <a:pt x="494719" y="1310943"/>
                  <a:pt x="495315" y="1323491"/>
                  <a:pt x="489098" y="1332816"/>
                </a:cubicBezTo>
                <a:cubicBezTo>
                  <a:pt x="467450" y="1365288"/>
                  <a:pt x="453322" y="1363564"/>
                  <a:pt x="425303" y="1385979"/>
                </a:cubicBezTo>
                <a:cubicBezTo>
                  <a:pt x="417475" y="1392241"/>
                  <a:pt x="396948" y="1400155"/>
                  <a:pt x="404037" y="1407244"/>
                </a:cubicBezTo>
                <a:cubicBezTo>
                  <a:pt x="411962" y="1415169"/>
                  <a:pt x="425302" y="1400155"/>
                  <a:pt x="435935" y="1396611"/>
                </a:cubicBezTo>
                <a:cubicBezTo>
                  <a:pt x="440018" y="1372115"/>
                  <a:pt x="444114" y="1327090"/>
                  <a:pt x="457200" y="1300918"/>
                </a:cubicBezTo>
                <a:cubicBezTo>
                  <a:pt x="462915" y="1289488"/>
                  <a:pt x="468848" y="1277436"/>
                  <a:pt x="478465" y="1269021"/>
                </a:cubicBezTo>
                <a:cubicBezTo>
                  <a:pt x="497699" y="1252191"/>
                  <a:pt x="542261" y="1226490"/>
                  <a:pt x="542261" y="1226490"/>
                </a:cubicBezTo>
                <a:cubicBezTo>
                  <a:pt x="549349" y="1215858"/>
                  <a:pt x="555543" y="1204571"/>
                  <a:pt x="563526" y="1194593"/>
                </a:cubicBezTo>
                <a:cubicBezTo>
                  <a:pt x="569788" y="1186765"/>
                  <a:pt x="579633" y="1181923"/>
                  <a:pt x="584791" y="1173327"/>
                </a:cubicBezTo>
                <a:cubicBezTo>
                  <a:pt x="630954" y="1096390"/>
                  <a:pt x="546211" y="1190645"/>
                  <a:pt x="627321" y="1109532"/>
                </a:cubicBezTo>
                <a:cubicBezTo>
                  <a:pt x="662499" y="1004002"/>
                  <a:pt x="603479" y="1165206"/>
                  <a:pt x="669851" y="1045737"/>
                </a:cubicBezTo>
                <a:cubicBezTo>
                  <a:pt x="696171" y="998360"/>
                  <a:pt x="678105" y="984321"/>
                  <a:pt x="712382" y="950044"/>
                </a:cubicBezTo>
                <a:cubicBezTo>
                  <a:pt x="721418" y="941008"/>
                  <a:pt x="733647" y="935867"/>
                  <a:pt x="744279" y="928779"/>
                </a:cubicBezTo>
                <a:cubicBezTo>
                  <a:pt x="759308" y="853636"/>
                  <a:pt x="749197" y="892761"/>
                  <a:pt x="776177" y="811821"/>
                </a:cubicBezTo>
                <a:cubicBezTo>
                  <a:pt x="780218" y="799698"/>
                  <a:pt x="788406" y="788959"/>
                  <a:pt x="797442" y="779923"/>
                </a:cubicBezTo>
                <a:cubicBezTo>
                  <a:pt x="809972" y="767392"/>
                  <a:pt x="825795" y="758658"/>
                  <a:pt x="839972" y="748025"/>
                </a:cubicBezTo>
                <a:cubicBezTo>
                  <a:pt x="843516" y="733848"/>
                  <a:pt x="842010" y="717313"/>
                  <a:pt x="850605" y="705495"/>
                </a:cubicBezTo>
                <a:cubicBezTo>
                  <a:pt x="871242" y="677120"/>
                  <a:pt x="900224" y="655876"/>
                  <a:pt x="925033" y="631067"/>
                </a:cubicBezTo>
                <a:cubicBezTo>
                  <a:pt x="934069" y="622031"/>
                  <a:pt x="936319" y="607152"/>
                  <a:pt x="946298" y="599169"/>
                </a:cubicBezTo>
                <a:cubicBezTo>
                  <a:pt x="955050" y="592168"/>
                  <a:pt x="967563" y="592081"/>
                  <a:pt x="978196" y="588537"/>
                </a:cubicBezTo>
                <a:cubicBezTo>
                  <a:pt x="1020550" y="525005"/>
                  <a:pt x="974295" y="580245"/>
                  <a:pt x="1031358" y="546007"/>
                </a:cubicBezTo>
                <a:cubicBezTo>
                  <a:pt x="1039954" y="540849"/>
                  <a:pt x="1043920" y="529715"/>
                  <a:pt x="1052624" y="524741"/>
                </a:cubicBezTo>
                <a:cubicBezTo>
                  <a:pt x="1083766" y="506945"/>
                  <a:pt x="1114518" y="501293"/>
                  <a:pt x="1148317" y="492844"/>
                </a:cubicBezTo>
                <a:cubicBezTo>
                  <a:pt x="1213262" y="460371"/>
                  <a:pt x="1179639" y="482787"/>
                  <a:pt x="1244010" y="418416"/>
                </a:cubicBezTo>
                <a:cubicBezTo>
                  <a:pt x="1251935" y="410491"/>
                  <a:pt x="1222745" y="425504"/>
                  <a:pt x="1212112" y="429048"/>
                </a:cubicBezTo>
                <a:cubicBezTo>
                  <a:pt x="1208568" y="439681"/>
                  <a:pt x="1207696" y="451620"/>
                  <a:pt x="1201479" y="460946"/>
                </a:cubicBezTo>
                <a:cubicBezTo>
                  <a:pt x="1184582" y="486292"/>
                  <a:pt x="1149166" y="506312"/>
                  <a:pt x="1127051" y="524741"/>
                </a:cubicBezTo>
                <a:cubicBezTo>
                  <a:pt x="1119350" y="531159"/>
                  <a:pt x="1113614" y="539745"/>
                  <a:pt x="1105786" y="546007"/>
                </a:cubicBezTo>
                <a:cubicBezTo>
                  <a:pt x="1095808" y="553990"/>
                  <a:pt x="1083706" y="559091"/>
                  <a:pt x="1073889" y="567272"/>
                </a:cubicBezTo>
                <a:cubicBezTo>
                  <a:pt x="1062337" y="576898"/>
                  <a:pt x="1053230" y="589179"/>
                  <a:pt x="1041991" y="599169"/>
                </a:cubicBezTo>
                <a:cubicBezTo>
                  <a:pt x="1021302" y="617559"/>
                  <a:pt x="1000046" y="635338"/>
                  <a:pt x="978196" y="652332"/>
                </a:cubicBezTo>
                <a:cubicBezTo>
                  <a:pt x="968109" y="660177"/>
                  <a:pt x="956633" y="666081"/>
                  <a:pt x="946298" y="673597"/>
                </a:cubicBezTo>
                <a:cubicBezTo>
                  <a:pt x="815270" y="768890"/>
                  <a:pt x="903614" y="709141"/>
                  <a:pt x="829340" y="758658"/>
                </a:cubicBezTo>
                <a:cubicBezTo>
                  <a:pt x="822252" y="769290"/>
                  <a:pt x="816058" y="780577"/>
                  <a:pt x="808075" y="790555"/>
                </a:cubicBezTo>
                <a:cubicBezTo>
                  <a:pt x="801813" y="798383"/>
                  <a:pt x="791293" y="820787"/>
                  <a:pt x="786810" y="811821"/>
                </a:cubicBezTo>
                <a:cubicBezTo>
                  <a:pt x="774031" y="786263"/>
                  <a:pt x="780875" y="754946"/>
                  <a:pt x="776177" y="726760"/>
                </a:cubicBezTo>
                <a:cubicBezTo>
                  <a:pt x="769051" y="684003"/>
                  <a:pt x="760345" y="673911"/>
                  <a:pt x="744279" y="631067"/>
                </a:cubicBezTo>
                <a:cubicBezTo>
                  <a:pt x="732841" y="600566"/>
                  <a:pt x="731391" y="590145"/>
                  <a:pt x="723014" y="556639"/>
                </a:cubicBezTo>
                <a:cubicBezTo>
                  <a:pt x="710851" y="301203"/>
                  <a:pt x="701749" y="0"/>
                  <a:pt x="701749" y="801188"/>
                </a:cubicBezTo>
                <a:cubicBezTo>
                  <a:pt x="701749" y="928828"/>
                  <a:pt x="708838" y="1056369"/>
                  <a:pt x="712382" y="1183960"/>
                </a:cubicBezTo>
                <a:cubicBezTo>
                  <a:pt x="715926" y="1159151"/>
                  <a:pt x="721624" y="1134555"/>
                  <a:pt x="723014" y="1109532"/>
                </a:cubicBezTo>
                <a:cubicBezTo>
                  <a:pt x="728719" y="1006848"/>
                  <a:pt x="720055" y="903128"/>
                  <a:pt x="733647" y="801188"/>
                </a:cubicBezTo>
                <a:cubicBezTo>
                  <a:pt x="735128" y="790079"/>
                  <a:pt x="755243" y="794970"/>
                  <a:pt x="765544" y="790555"/>
                </a:cubicBezTo>
                <a:cubicBezTo>
                  <a:pt x="851042" y="753912"/>
                  <a:pt x="761972" y="780717"/>
                  <a:pt x="861237" y="758658"/>
                </a:cubicBezTo>
                <a:cubicBezTo>
                  <a:pt x="875502" y="755488"/>
                  <a:pt x="889717" y="752040"/>
                  <a:pt x="903768" y="748025"/>
                </a:cubicBezTo>
                <a:cubicBezTo>
                  <a:pt x="914544" y="744946"/>
                  <a:pt x="946872" y="737393"/>
                  <a:pt x="935665" y="737393"/>
                </a:cubicBezTo>
                <a:cubicBezTo>
                  <a:pt x="917593" y="737393"/>
                  <a:pt x="900224" y="744481"/>
                  <a:pt x="882503" y="748025"/>
                </a:cubicBezTo>
                <a:cubicBezTo>
                  <a:pt x="871870" y="755113"/>
                  <a:pt x="862570" y="764803"/>
                  <a:pt x="850605" y="769290"/>
                </a:cubicBezTo>
                <a:cubicBezTo>
                  <a:pt x="791693" y="791382"/>
                  <a:pt x="777926" y="775044"/>
                  <a:pt x="712382" y="758658"/>
                </a:cubicBezTo>
                <a:cubicBezTo>
                  <a:pt x="712382" y="799274"/>
                  <a:pt x="714624" y="760323"/>
                  <a:pt x="701749" y="811821"/>
                </a:cubicBezTo>
                <a:cubicBezTo>
                  <a:pt x="697366" y="829353"/>
                  <a:pt x="698457" y="848469"/>
                  <a:pt x="691117" y="864983"/>
                </a:cubicBezTo>
                <a:cubicBezTo>
                  <a:pt x="683920" y="881177"/>
                  <a:pt x="669852" y="893337"/>
                  <a:pt x="659219" y="907514"/>
                </a:cubicBezTo>
                <a:cubicBezTo>
                  <a:pt x="655675" y="921691"/>
                  <a:pt x="654342" y="936613"/>
                  <a:pt x="648586" y="950044"/>
                </a:cubicBezTo>
                <a:cubicBezTo>
                  <a:pt x="643552" y="961789"/>
                  <a:pt x="633036" y="970511"/>
                  <a:pt x="627321" y="981941"/>
                </a:cubicBezTo>
                <a:cubicBezTo>
                  <a:pt x="622309" y="991966"/>
                  <a:pt x="620233" y="1003206"/>
                  <a:pt x="616689" y="1013839"/>
                </a:cubicBezTo>
                <a:cubicBezTo>
                  <a:pt x="620233" y="1173327"/>
                  <a:pt x="585347" y="1338397"/>
                  <a:pt x="627321" y="1492304"/>
                </a:cubicBezTo>
                <a:cubicBezTo>
                  <a:pt x="637621" y="1530071"/>
                  <a:pt x="708506" y="1497571"/>
                  <a:pt x="744279" y="1481672"/>
                </a:cubicBezTo>
                <a:cubicBezTo>
                  <a:pt x="755956" y="1476482"/>
                  <a:pt x="734444" y="1455489"/>
                  <a:pt x="723014" y="1449774"/>
                </a:cubicBezTo>
                <a:cubicBezTo>
                  <a:pt x="696874" y="1436704"/>
                  <a:pt x="637954" y="1428509"/>
                  <a:pt x="637954" y="1428509"/>
                </a:cubicBezTo>
                <a:cubicBezTo>
                  <a:pt x="611138" y="1321249"/>
                  <a:pt x="625758" y="1397392"/>
                  <a:pt x="637954" y="1183960"/>
                </a:cubicBezTo>
                <a:cubicBezTo>
                  <a:pt x="648113" y="1006168"/>
                  <a:pt x="630849" y="1067047"/>
                  <a:pt x="659219" y="981941"/>
                </a:cubicBezTo>
                <a:cubicBezTo>
                  <a:pt x="662763" y="957132"/>
                  <a:pt x="648092" y="919948"/>
                  <a:pt x="669851" y="907514"/>
                </a:cubicBezTo>
                <a:cubicBezTo>
                  <a:pt x="709973" y="884587"/>
                  <a:pt x="762181" y="902281"/>
                  <a:pt x="808075" y="896881"/>
                </a:cubicBezTo>
                <a:cubicBezTo>
                  <a:pt x="822588" y="895174"/>
                  <a:pt x="836428" y="889792"/>
                  <a:pt x="850605" y="886248"/>
                </a:cubicBezTo>
                <a:cubicBezTo>
                  <a:pt x="861238" y="879160"/>
                  <a:pt x="879997" y="877514"/>
                  <a:pt x="882503" y="864983"/>
                </a:cubicBezTo>
                <a:cubicBezTo>
                  <a:pt x="885009" y="852452"/>
                  <a:pt x="862087" y="845836"/>
                  <a:pt x="861237" y="833086"/>
                </a:cubicBezTo>
                <a:cubicBezTo>
                  <a:pt x="858398" y="790503"/>
                  <a:pt x="858374" y="745983"/>
                  <a:pt x="871870" y="705495"/>
                </a:cubicBezTo>
                <a:cubicBezTo>
                  <a:pt x="877474" y="688683"/>
                  <a:pt x="899980" y="683897"/>
                  <a:pt x="914400" y="673597"/>
                </a:cubicBezTo>
                <a:cubicBezTo>
                  <a:pt x="966204" y="636594"/>
                  <a:pt x="926536" y="666662"/>
                  <a:pt x="988828" y="631067"/>
                </a:cubicBezTo>
                <a:cubicBezTo>
                  <a:pt x="999923" y="624727"/>
                  <a:pt x="1010093" y="616890"/>
                  <a:pt x="1020726" y="609802"/>
                </a:cubicBezTo>
                <a:cubicBezTo>
                  <a:pt x="1027814" y="599169"/>
                  <a:pt x="1032374" y="586319"/>
                  <a:pt x="1041991" y="577904"/>
                </a:cubicBezTo>
                <a:cubicBezTo>
                  <a:pt x="1061225" y="561074"/>
                  <a:pt x="1105786" y="535374"/>
                  <a:pt x="1105786" y="535374"/>
                </a:cubicBezTo>
                <a:cubicBezTo>
                  <a:pt x="1171230" y="437207"/>
                  <a:pt x="1087720" y="557955"/>
                  <a:pt x="1148317" y="482211"/>
                </a:cubicBezTo>
                <a:cubicBezTo>
                  <a:pt x="1156300" y="472233"/>
                  <a:pt x="1159604" y="458297"/>
                  <a:pt x="1169582" y="450314"/>
                </a:cubicBezTo>
                <a:cubicBezTo>
                  <a:pt x="1178334" y="443313"/>
                  <a:pt x="1201479" y="439681"/>
                  <a:pt x="1201479" y="439681"/>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p:cNvSpPr txBox="1"/>
          <p:nvPr/>
        </p:nvSpPr>
        <p:spPr>
          <a:xfrm>
            <a:off x="533400" y="1524000"/>
            <a:ext cx="1905000" cy="923330"/>
          </a:xfrm>
          <a:prstGeom prst="rect">
            <a:avLst/>
          </a:prstGeom>
          <a:noFill/>
        </p:spPr>
        <p:txBody>
          <a:bodyPr wrap="square" rtlCol="0">
            <a:spAutoFit/>
          </a:bodyPr>
          <a:lstStyle/>
          <a:p>
            <a:r>
              <a:rPr lang="en-US" dirty="0" smtClean="0"/>
              <a:t>I’m always hungry for more, more, more…..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Simple Motivation: </a:t>
            </a:r>
            <a:r>
              <a:rPr lang="en-US" dirty="0" smtClean="0"/>
              <a:t>Mark</a:t>
            </a:r>
            <a:endParaRPr lang="en-US" dirty="0"/>
          </a:p>
        </p:txBody>
      </p:sp>
      <p:sp>
        <p:nvSpPr>
          <p:cNvPr id="3" name="Content Placeholder 2"/>
          <p:cNvSpPr>
            <a:spLocks noGrp="1"/>
          </p:cNvSpPr>
          <p:nvPr>
            <p:ph idx="1"/>
          </p:nvPr>
        </p:nvSpPr>
        <p:spPr/>
        <p:txBody>
          <a:bodyPr>
            <a:normAutofit fontScale="92500"/>
          </a:bodyPr>
          <a:lstStyle/>
          <a:p>
            <a:r>
              <a:rPr lang="en-US" dirty="0" smtClean="0"/>
              <a:t>Classical conditioning</a:t>
            </a:r>
          </a:p>
          <a:p>
            <a:pPr lvl="1"/>
            <a:r>
              <a:rPr lang="en-US" dirty="0" smtClean="0"/>
              <a:t>A cigarette get’s paired with good feeling,  something to do, </a:t>
            </a:r>
            <a:r>
              <a:rPr lang="en-US" dirty="0" err="1" smtClean="0"/>
              <a:t>cig’s</a:t>
            </a:r>
            <a:r>
              <a:rPr lang="en-US" dirty="0" smtClean="0"/>
              <a:t> a friend, not alone. </a:t>
            </a:r>
          </a:p>
          <a:p>
            <a:r>
              <a:rPr lang="en-US" dirty="0" smtClean="0"/>
              <a:t>Positive Reinforcement </a:t>
            </a:r>
          </a:p>
          <a:p>
            <a:pPr lvl="1"/>
            <a:r>
              <a:rPr lang="en-US" dirty="0" smtClean="0"/>
              <a:t>We do ___to get the good feeling. We keeping doing ___to get more and more, to prolong the good feeling. </a:t>
            </a:r>
            <a:endParaRPr lang="en-US" dirty="0" smtClean="0"/>
          </a:p>
          <a:p>
            <a:r>
              <a:rPr lang="en-US" dirty="0" smtClean="0"/>
              <a:t>Negative </a:t>
            </a:r>
            <a:r>
              <a:rPr lang="en-US" dirty="0" smtClean="0"/>
              <a:t>Reinforcement</a:t>
            </a:r>
          </a:p>
          <a:p>
            <a:pPr lvl="1"/>
            <a:r>
              <a:rPr lang="en-US" dirty="0" smtClean="0"/>
              <a:t>We don’t want the bad feeling. We do __to reduce the bad feeling. </a:t>
            </a:r>
          </a:p>
          <a:p>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Mindfulness Practice is a way to break the chain of one thing leading to another, to another,…. </a:t>
            </a:r>
            <a:endParaRPr lang="en-US" dirty="0"/>
          </a:p>
        </p:txBody>
      </p:sp>
      <p:sp>
        <p:nvSpPr>
          <p:cNvPr id="3" name="Content Placeholder 2"/>
          <p:cNvSpPr>
            <a:spLocks noGrp="1"/>
          </p:cNvSpPr>
          <p:nvPr>
            <p:ph idx="1"/>
          </p:nvPr>
        </p:nvSpPr>
        <p:spPr>
          <a:xfrm>
            <a:off x="304800" y="2332037"/>
            <a:ext cx="8686800" cy="4525963"/>
          </a:xfrm>
        </p:spPr>
        <p:txBody>
          <a:bodyPr>
            <a:noAutofit/>
          </a:bodyPr>
          <a:lstStyle/>
          <a:p>
            <a:r>
              <a:rPr lang="en-US" sz="4400" dirty="0" smtClean="0">
                <a:latin typeface="Arial Narrow" pitchFamily="34" charset="0"/>
              </a:rPr>
              <a:t>Between stimulus and response there is a space. In that space is our power to choose our response. In our response lies our growth and freedom. </a:t>
            </a:r>
          </a:p>
          <a:p>
            <a:pPr lvl="3"/>
            <a:r>
              <a:rPr lang="en-US" sz="4400" dirty="0" smtClean="0">
                <a:latin typeface="Arial Narrow" pitchFamily="34" charset="0"/>
              </a:rPr>
              <a:t>Victor </a:t>
            </a:r>
            <a:r>
              <a:rPr lang="en-US" sz="4400" dirty="0" err="1" smtClean="0">
                <a:latin typeface="Arial Narrow" pitchFamily="34" charset="0"/>
              </a:rPr>
              <a:t>Frankl</a:t>
            </a:r>
            <a:r>
              <a:rPr lang="en-US" sz="4400" dirty="0" smtClean="0">
                <a:latin typeface="Arial Narrow" pitchFamily="34" charset="0"/>
              </a:rPr>
              <a:t> </a:t>
            </a:r>
            <a:endParaRPr lang="en-US" sz="4400" dirty="0">
              <a:latin typeface="Arial Narrow"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Pema</a:t>
            </a:r>
            <a:r>
              <a:rPr lang="en-US" dirty="0" smtClean="0"/>
              <a:t> </a:t>
            </a:r>
            <a:r>
              <a:rPr lang="en-US" dirty="0" err="1" smtClean="0"/>
              <a:t>Chodron</a:t>
            </a:r>
            <a:r>
              <a:rPr lang="en-US" dirty="0" smtClean="0"/>
              <a:t> Quote: Kurt </a:t>
            </a:r>
            <a:endParaRPr lang="en-US" dirty="0"/>
          </a:p>
        </p:txBody>
      </p:sp>
      <p:sp>
        <p:nvSpPr>
          <p:cNvPr id="3" name="Content Placeholder 2"/>
          <p:cNvSpPr>
            <a:spLocks noGrp="1"/>
          </p:cNvSpPr>
          <p:nvPr>
            <p:ph idx="1"/>
          </p:nvPr>
        </p:nvSpPr>
        <p:spPr/>
        <p:txBody>
          <a:bodyPr/>
          <a:lstStyle/>
          <a:p>
            <a:r>
              <a:rPr lang="en-US" dirty="0" smtClean="0"/>
              <a:t>When we scratch the wound and give into our addictions we do not allow the wound to heal. </a:t>
            </a:r>
          </a:p>
          <a:p>
            <a:r>
              <a:rPr lang="en-US" dirty="0" smtClean="0"/>
              <a:t>But when we instead experience the raw quality of the itch or pain of the wound and do not scratch it, we allow the wound to heal. </a:t>
            </a:r>
          </a:p>
          <a:p>
            <a:r>
              <a:rPr lang="en-US" dirty="0" smtClean="0"/>
              <a:t>So not giving into our addictions is about healing at a very basic level. </a:t>
            </a:r>
            <a:endParaRPr lang="en-US" dirty="0"/>
          </a:p>
        </p:txBody>
      </p:sp>
    </p:spTree>
    <p:extLst>
      <p:ext uri="{BB962C8B-B14F-4D97-AF65-F5344CB8AC3E}">
        <p14:creationId xmlns="" xmlns:p14="http://schemas.microsoft.com/office/powerpoint/2010/main" val="28814624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066800"/>
          </a:xfrm>
        </p:spPr>
        <p:txBody>
          <a:bodyPr>
            <a:normAutofit fontScale="90000"/>
          </a:bodyPr>
          <a:lstStyle/>
          <a:p>
            <a:pPr algn="ctr"/>
            <a:r>
              <a:rPr lang="en-US" dirty="0" smtClean="0"/>
              <a:t>Mindfulness Exercise: Twenty minute body scan.</a:t>
            </a:r>
            <a:endParaRPr lang="en-US" dirty="0"/>
          </a:p>
        </p:txBody>
      </p:sp>
      <p:sp>
        <p:nvSpPr>
          <p:cNvPr id="3" name="Content Placeholder 2"/>
          <p:cNvSpPr>
            <a:spLocks noGrp="1"/>
          </p:cNvSpPr>
          <p:nvPr>
            <p:ph idx="1"/>
          </p:nvPr>
        </p:nvSpPr>
        <p:spPr/>
        <p:txBody>
          <a:bodyPr/>
          <a:lstStyle/>
          <a:p>
            <a:r>
              <a:rPr lang="en-US" dirty="0" smtClean="0"/>
              <a:t>Close your eyes…</a:t>
            </a:r>
          </a:p>
          <a:p>
            <a:r>
              <a:rPr lang="en-US" dirty="0" smtClean="0"/>
              <a:t>When you find an area of contraction, breath slowly and with the out breath relax into it…</a:t>
            </a:r>
          </a:p>
          <a:p>
            <a:r>
              <a:rPr lang="en-US" dirty="0" smtClean="0"/>
              <a:t>Starting with your feet.</a:t>
            </a:r>
          </a:p>
          <a:p>
            <a:pPr lvl="1"/>
            <a:r>
              <a:rPr lang="en-US" dirty="0" smtClean="0"/>
              <a:t>Can you feel your toes on your left feet .</a:t>
            </a:r>
          </a:p>
          <a:p>
            <a:pPr lvl="1"/>
            <a:r>
              <a:rPr lang="en-US" dirty="0" smtClean="0"/>
              <a:t>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Comments on Body Scan </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630892" y="1554163"/>
            <a:ext cx="6034616" cy="4237037"/>
          </a:xfrm>
        </p:spPr>
      </p:pic>
    </p:spTree>
    <p:extLst>
      <p:ext uri="{BB962C8B-B14F-4D97-AF65-F5344CB8AC3E}">
        <p14:creationId xmlns="" xmlns:p14="http://schemas.microsoft.com/office/powerpoint/2010/main" val="2309338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Urge surfing and Smoking</a:t>
            </a:r>
            <a:endParaRPr lang="en-US" dirty="0"/>
          </a:p>
        </p:txBody>
      </p:sp>
      <p:graphicFrame>
        <p:nvGraphicFramePr>
          <p:cNvPr id="4" name="Content Placeholder 3"/>
          <p:cNvGraphicFramePr>
            <a:graphicFrameLocks noGrp="1"/>
          </p:cNvGraphicFramePr>
          <p:nvPr>
            <p:ph idx="1"/>
          </p:nvPr>
        </p:nvGraphicFramePr>
        <p:xfrm>
          <a:off x="304800" y="1524000"/>
          <a:ext cx="8686800" cy="452596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2819400" y="5486400"/>
            <a:ext cx="4800600" cy="646331"/>
          </a:xfrm>
          <a:prstGeom prst="rect">
            <a:avLst/>
          </a:prstGeom>
          <a:noFill/>
        </p:spPr>
        <p:txBody>
          <a:bodyPr wrap="square" rtlCol="0">
            <a:spAutoFit/>
          </a:bodyPr>
          <a:lstStyle/>
          <a:p>
            <a:r>
              <a:rPr lang="en-US" dirty="0" smtClean="0"/>
              <a:t>Bowen &amp; </a:t>
            </a:r>
            <a:r>
              <a:rPr lang="en-US" dirty="0" err="1" smtClean="0"/>
              <a:t>Marlatt</a:t>
            </a:r>
            <a:r>
              <a:rPr lang="en-US" dirty="0" smtClean="0"/>
              <a:t>, 2009</a:t>
            </a:r>
          </a:p>
          <a:p>
            <a:r>
              <a:rPr lang="en-US" dirty="0" smtClean="0"/>
              <a:t>Psychology of Addictive Behaviors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Walking meditation with rope</a:t>
            </a:r>
            <a:endParaRPr lang="en-US" dirty="0"/>
          </a:p>
        </p:txBody>
      </p:sp>
      <p:sp>
        <p:nvSpPr>
          <p:cNvPr id="3" name="Content Placeholder 2"/>
          <p:cNvSpPr>
            <a:spLocks noGrp="1"/>
          </p:cNvSpPr>
          <p:nvPr>
            <p:ph idx="1"/>
          </p:nvPr>
        </p:nvSpPr>
        <p:spPr/>
        <p:txBody>
          <a:bodyPr/>
          <a:lstStyle/>
          <a:p>
            <a:r>
              <a:rPr lang="en-US" dirty="0" smtClean="0"/>
              <a:t>All your anxiety about having to do this stupid exercise, let it go….</a:t>
            </a:r>
          </a:p>
          <a:p>
            <a:r>
              <a:rPr lang="en-US" dirty="0" smtClean="0"/>
              <a:t>Pay attention to the sensations </a:t>
            </a:r>
            <a:endParaRPr lang="en-US" dirty="0" smtClean="0"/>
          </a:p>
          <a:p>
            <a:r>
              <a:rPr lang="en-US" dirty="0" smtClean="0"/>
              <a:t>When your mind wanders to thinking about this or that, let it go.. Pay attention to the feeling of the rope in your hand, the sound of walking, etc. </a:t>
            </a:r>
            <a:endParaRPr lang="en-US" dirty="0"/>
          </a:p>
        </p:txBody>
      </p:sp>
    </p:spTree>
    <p:extLst>
      <p:ext uri="{BB962C8B-B14F-4D97-AF65-F5344CB8AC3E}">
        <p14:creationId xmlns="" xmlns:p14="http://schemas.microsoft.com/office/powerpoint/2010/main" val="15687226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Balancing Thoughts: Mark </a:t>
            </a:r>
            <a:endParaRPr lang="en-US" dirty="0"/>
          </a:p>
        </p:txBody>
      </p:sp>
      <p:sp>
        <p:nvSpPr>
          <p:cNvPr id="3" name="Content Placeholder 2"/>
          <p:cNvSpPr>
            <a:spLocks noGrp="1"/>
          </p:cNvSpPr>
          <p:nvPr>
            <p:ph idx="1"/>
          </p:nvPr>
        </p:nvSpPr>
        <p:spPr/>
        <p:txBody>
          <a:bodyPr>
            <a:normAutofit fontScale="77500" lnSpcReduction="20000"/>
          </a:bodyPr>
          <a:lstStyle/>
          <a:p>
            <a:r>
              <a:rPr lang="en-US" dirty="0"/>
              <a:t>N</a:t>
            </a:r>
            <a:r>
              <a:rPr lang="en-US" dirty="0" smtClean="0"/>
              <a:t>othing </a:t>
            </a:r>
            <a:r>
              <a:rPr lang="en-US" dirty="0"/>
              <a:t>to </a:t>
            </a:r>
            <a:r>
              <a:rPr lang="en-US" dirty="0" smtClean="0"/>
              <a:t>do, </a:t>
            </a:r>
            <a:r>
              <a:rPr lang="en-US" dirty="0"/>
              <a:t>nothing to achieve, </a:t>
            </a:r>
            <a:endParaRPr lang="en-US" dirty="0" smtClean="0"/>
          </a:p>
          <a:p>
            <a:r>
              <a:rPr lang="en-US" dirty="0"/>
              <a:t>N</a:t>
            </a:r>
            <a:r>
              <a:rPr lang="en-US" dirty="0" smtClean="0"/>
              <a:t>o </a:t>
            </a:r>
            <a:r>
              <a:rPr lang="en-US" dirty="0"/>
              <a:t>one’s perfect I can understand that they made a mistake </a:t>
            </a:r>
          </a:p>
          <a:p>
            <a:r>
              <a:rPr lang="en-US" dirty="0"/>
              <a:t> </a:t>
            </a:r>
            <a:r>
              <a:rPr lang="en-US" dirty="0" smtClean="0"/>
              <a:t>This </a:t>
            </a:r>
            <a:r>
              <a:rPr lang="en-US" dirty="0"/>
              <a:t>is something about myself I’d be willing to work on</a:t>
            </a:r>
          </a:p>
          <a:p>
            <a:r>
              <a:rPr lang="en-US" dirty="0"/>
              <a:t>Sometimes things don’t go my way and that’s frustrating but I can take it.</a:t>
            </a:r>
          </a:p>
          <a:p>
            <a:r>
              <a:rPr lang="en-US" dirty="0"/>
              <a:t>No one is 100 percent to blame, not me nor the other person. </a:t>
            </a:r>
          </a:p>
          <a:p>
            <a:r>
              <a:rPr lang="en-US" dirty="0"/>
              <a:t>Making mistakes doesn’t mean I’m stupid, broken, weak or bad. </a:t>
            </a:r>
            <a:endParaRPr lang="en-US" dirty="0" smtClean="0"/>
          </a:p>
          <a:p>
            <a:r>
              <a:rPr lang="en-US" dirty="0" smtClean="0"/>
              <a:t>I’ve done the same thing so I’m not going to judge them. </a:t>
            </a:r>
          </a:p>
          <a:p>
            <a:r>
              <a:rPr lang="en-US" dirty="0" smtClean="0"/>
              <a:t>I’m not better than them and I don’t have to be. </a:t>
            </a:r>
            <a:endParaRPr lang="en-US" dirty="0"/>
          </a:p>
          <a:p>
            <a:endParaRPr lang="en-US" dirty="0"/>
          </a:p>
        </p:txBody>
      </p:sp>
    </p:spTree>
    <p:extLst>
      <p:ext uri="{BB962C8B-B14F-4D97-AF65-F5344CB8AC3E}">
        <p14:creationId xmlns="" xmlns:p14="http://schemas.microsoft.com/office/powerpoint/2010/main" val="21551763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Sitting Mindfully </a:t>
            </a:r>
            <a:endParaRPr lang="en-US" dirty="0"/>
          </a:p>
        </p:txBody>
      </p:sp>
      <p:sp>
        <p:nvSpPr>
          <p:cNvPr id="3" name="Content Placeholder 2"/>
          <p:cNvSpPr>
            <a:spLocks noGrp="1"/>
          </p:cNvSpPr>
          <p:nvPr>
            <p:ph idx="1"/>
          </p:nvPr>
        </p:nvSpPr>
        <p:spPr/>
        <p:txBody>
          <a:bodyPr/>
          <a:lstStyle/>
          <a:p>
            <a:r>
              <a:rPr lang="en-US" dirty="0" smtClean="0"/>
              <a:t>Demonstration by Mark </a:t>
            </a:r>
            <a:endParaRPr lang="en-US" dirty="0"/>
          </a:p>
        </p:txBody>
      </p:sp>
      <p:sp>
        <p:nvSpPr>
          <p:cNvPr id="4" name="Oval 3"/>
          <p:cNvSpPr/>
          <p:nvPr/>
        </p:nvSpPr>
        <p:spPr>
          <a:xfrm>
            <a:off x="2514600" y="4572000"/>
            <a:ext cx="685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2286000" y="2819400"/>
            <a:ext cx="609600" cy="1752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362200" y="2438400"/>
            <a:ext cx="6096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Source for Cushions</a:t>
            </a:r>
            <a:endParaRPr lang="en-US" dirty="0"/>
          </a:p>
        </p:txBody>
      </p:sp>
      <p:pic>
        <p:nvPicPr>
          <p:cNvPr id="1028" name="Picture 4"/>
          <p:cNvPicPr>
            <a:picLocks noGrp="1" noChangeAspect="1" noChangeArrowheads="1"/>
          </p:cNvPicPr>
          <p:nvPr>
            <p:ph idx="1"/>
          </p:nvPr>
        </p:nvPicPr>
        <p:blipFill>
          <a:blip r:embed="rId2" cstate="print"/>
          <a:srcRect/>
          <a:stretch>
            <a:fillRect/>
          </a:stretch>
        </p:blipFill>
        <p:spPr bwMode="auto">
          <a:xfrm>
            <a:off x="2819400" y="1564481"/>
            <a:ext cx="3581400" cy="4836319"/>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4572000"/>
          </a:xfrm>
        </p:spPr>
        <p:txBody>
          <a:bodyPr>
            <a:normAutofit/>
          </a:bodyPr>
          <a:lstStyle/>
          <a:p>
            <a:pPr algn="ctr"/>
            <a:r>
              <a:rPr lang="en-US"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
            </a:r>
            <a:br>
              <a:rPr lang="en-US"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br>
            <a:r>
              <a:rPr lang="en-US"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
            </a:r>
            <a:br>
              <a:rPr lang="en-US"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br>
            <a:r>
              <a:rPr lang="en-US"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The purpose of this presentation is to bridge the gap between Urges for more and the desire for less and mindfulness practice. </a:t>
            </a:r>
            <a:endParaRPr lang="en-US" b="1" cap="none"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
        <p:nvSpPr>
          <p:cNvPr id="4" name="Content Placeholder 3"/>
          <p:cNvSpPr>
            <a:spLocks noGrp="1"/>
          </p:cNvSpPr>
          <p:nvPr>
            <p:ph idx="1"/>
          </p:nvPr>
        </p:nvSpPr>
        <p:spPr>
          <a:xfrm>
            <a:off x="304800" y="6019800"/>
            <a:ext cx="8686800" cy="45719"/>
          </a:xfrm>
        </p:spPr>
        <p:txBody>
          <a:bodyPr>
            <a:normAutofit fontScale="25000" lnSpcReduction="20000"/>
          </a:bodyPr>
          <a:lstStyle/>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minute breathing space </a:t>
            </a:r>
            <a:endParaRPr lang="en-US" dirty="0"/>
          </a:p>
        </p:txBody>
      </p:sp>
      <p:sp>
        <p:nvSpPr>
          <p:cNvPr id="3" name="Content Placeholder 2"/>
          <p:cNvSpPr>
            <a:spLocks noGrp="1"/>
          </p:cNvSpPr>
          <p:nvPr>
            <p:ph idx="1"/>
          </p:nvPr>
        </p:nvSpPr>
        <p:spPr/>
        <p:txBody>
          <a:bodyPr>
            <a:normAutofit/>
          </a:bodyPr>
          <a:lstStyle/>
          <a:p>
            <a:r>
              <a:rPr lang="en-US" dirty="0" smtClean="0"/>
              <a:t>1. become aware of your: thoughts, feelings, sensations in the body</a:t>
            </a:r>
          </a:p>
          <a:p>
            <a:r>
              <a:rPr lang="en-US" dirty="0" smtClean="0"/>
              <a:t>2. breathe in and out five times. Count to 5 on in breath and 5 on out breath. Relax on outbreath</a:t>
            </a:r>
          </a:p>
          <a:p>
            <a:r>
              <a:rPr lang="en-US" dirty="0" smtClean="0"/>
              <a:t>3. Be aware of body as a whole. Posture and facial expression. </a:t>
            </a:r>
          </a:p>
          <a:p>
            <a:r>
              <a:rPr lang="en-US" dirty="0" smtClean="0"/>
              <a:t>4. Add a balancing thought, </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Mindfulness and Substance abuse </a:t>
            </a:r>
            <a:br>
              <a:rPr lang="en-US" dirty="0" smtClean="0"/>
            </a:br>
            <a:r>
              <a:rPr lang="en-US" dirty="0" smtClean="0"/>
              <a:t>incarcerated participants</a:t>
            </a:r>
            <a:endParaRPr lang="en-US" dirty="0"/>
          </a:p>
        </p:txBody>
      </p:sp>
      <p:graphicFrame>
        <p:nvGraphicFramePr>
          <p:cNvPr id="4" name="Content Placeholder 3"/>
          <p:cNvGraphicFramePr>
            <a:graphicFrameLocks noGrp="1"/>
          </p:cNvGraphicFramePr>
          <p:nvPr>
            <p:ph idx="1"/>
          </p:nvPr>
        </p:nvGraphicFramePr>
        <p:xfrm>
          <a:off x="304800" y="1447800"/>
          <a:ext cx="8686800" cy="452596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990600" y="6096000"/>
            <a:ext cx="7162800" cy="646331"/>
          </a:xfrm>
          <a:prstGeom prst="rect">
            <a:avLst/>
          </a:prstGeom>
          <a:noFill/>
        </p:spPr>
        <p:txBody>
          <a:bodyPr wrap="square" rtlCol="0">
            <a:spAutoFit/>
          </a:bodyPr>
          <a:lstStyle/>
          <a:p>
            <a:r>
              <a:rPr lang="en-US" dirty="0" smtClean="0"/>
              <a:t>Bowen, </a:t>
            </a:r>
            <a:r>
              <a:rPr lang="en-US" dirty="0" err="1" smtClean="0"/>
              <a:t>Witkiewitz</a:t>
            </a:r>
            <a:r>
              <a:rPr lang="en-US" dirty="0" smtClean="0"/>
              <a:t>, et. al., 2006, Journal of Addictive </a:t>
            </a:r>
            <a:r>
              <a:rPr lang="en-US" dirty="0" smtClean="0"/>
              <a:t>Behaviors</a:t>
            </a:r>
          </a:p>
          <a:p>
            <a:r>
              <a:rPr lang="en-US" dirty="0" smtClean="0"/>
              <a:t>Ten day meditation retreat in the prison…</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Tagging, Noting, or Thought labeling</a:t>
            </a:r>
            <a:endParaRPr lang="en-US" dirty="0"/>
          </a:p>
        </p:txBody>
      </p:sp>
      <p:sp>
        <p:nvSpPr>
          <p:cNvPr id="3" name="Content Placeholder 2"/>
          <p:cNvSpPr>
            <a:spLocks noGrp="1"/>
          </p:cNvSpPr>
          <p:nvPr>
            <p:ph idx="1"/>
          </p:nvPr>
        </p:nvSpPr>
        <p:spPr/>
        <p:txBody>
          <a:bodyPr/>
          <a:lstStyle/>
          <a:p>
            <a:r>
              <a:rPr lang="en-US" dirty="0" smtClean="0"/>
              <a:t>Kurt explains how and walk them through an exercise. </a:t>
            </a:r>
          </a:p>
          <a:p>
            <a:r>
              <a:rPr lang="en-US" dirty="0" smtClean="0"/>
              <a:t>As a thought comes across your mental screen, label it. </a:t>
            </a:r>
          </a:p>
          <a:p>
            <a:endParaRPr lang="en-US" dirty="0"/>
          </a:p>
          <a:p>
            <a:endParaRPr lang="en-US" dirty="0" smtClean="0"/>
          </a:p>
          <a:p>
            <a:r>
              <a:rPr lang="en-US" dirty="0" smtClean="0"/>
              <a:t>For religious people: </a:t>
            </a:r>
            <a:endParaRPr lang="en-US" dirty="0"/>
          </a:p>
        </p:txBody>
      </p:sp>
    </p:spTree>
    <p:extLst>
      <p:ext uri="{BB962C8B-B14F-4D97-AF65-F5344CB8AC3E}">
        <p14:creationId xmlns="" xmlns:p14="http://schemas.microsoft.com/office/powerpoint/2010/main" val="932356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Mindfulness exercise: Sober </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S- stop. When you’re in a risky or stressful situation, or even just at random times through out the day, remember to stop, slow down, check in with what’s happening. Step out of automatic pilot. </a:t>
            </a:r>
          </a:p>
          <a:p>
            <a:r>
              <a:rPr lang="en-US" dirty="0" smtClean="0"/>
              <a:t>O-Observe. Observe the sensations in your body. Pay attention to the sounds, tastes, sights, your breath, </a:t>
            </a:r>
            <a:r>
              <a:rPr lang="en-US" dirty="0" err="1" smtClean="0"/>
              <a:t>ect</a:t>
            </a:r>
            <a:r>
              <a:rPr lang="en-US" dirty="0" smtClean="0"/>
              <a:t>. Notice if your thinking. Tag it thinking and let it go. No need to get into the drama. </a:t>
            </a:r>
          </a:p>
          <a:p>
            <a:r>
              <a:rPr lang="en-US" dirty="0" smtClean="0"/>
              <a:t>B- Breathe. Breathe into your belly, breathe out. Relax with the out breath. Take several breaths, notice any contracted areas in the body. Breathe into them, relax and experience them as directly as you can. </a:t>
            </a:r>
          </a:p>
          <a:p>
            <a:r>
              <a:rPr lang="en-US" dirty="0" smtClean="0"/>
              <a:t>E-Expand. Pay attention to your whole body. Allow some space to exist between you and whatever negative emotions or desires are arising. Notice any desire to escape what your feeling or the desire to get more of an experience.</a:t>
            </a:r>
          </a:p>
          <a:p>
            <a:r>
              <a:rPr lang="en-US" dirty="0" smtClean="0"/>
              <a:t>R-Respond. When you feel you’re no longer in the grip of the feeling, mood, make a decision that is best for you in the long term, not just immediate gratification. Repeat the above steps as many times as needed until you feel able to respond. </a:t>
            </a:r>
          </a:p>
          <a:p>
            <a:endParaRPr lang="en-US" dirty="0" smtClean="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Intermission</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630892" y="1554163"/>
            <a:ext cx="6034616" cy="4525962"/>
          </a:xfrm>
        </p:spPr>
      </p:pic>
    </p:spTree>
    <p:extLst>
      <p:ext uri="{BB962C8B-B14F-4D97-AF65-F5344CB8AC3E}">
        <p14:creationId xmlns="" xmlns:p14="http://schemas.microsoft.com/office/powerpoint/2010/main" val="8908560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of working </a:t>
            </a:r>
            <a:r>
              <a:rPr lang="en-US" dirty="0" smtClean="0"/>
              <a:t>mindfully with urges and cravings</a:t>
            </a:r>
            <a:endParaRPr lang="en-US" dirty="0"/>
          </a:p>
        </p:txBody>
      </p:sp>
      <p:sp>
        <p:nvSpPr>
          <p:cNvPr id="3" name="Content Placeholder 2"/>
          <p:cNvSpPr>
            <a:spLocks noGrp="1"/>
          </p:cNvSpPr>
          <p:nvPr>
            <p:ph idx="1"/>
          </p:nvPr>
        </p:nvSpPr>
        <p:spPr/>
        <p:txBody>
          <a:bodyPr/>
          <a:lstStyle/>
          <a:p>
            <a:r>
              <a:rPr lang="en-US" dirty="0" smtClean="0"/>
              <a:t>Four stages</a:t>
            </a:r>
          </a:p>
          <a:p>
            <a:r>
              <a:rPr lang="en-US" dirty="0" smtClean="0"/>
              <a:t>Hand out the instruments, explain it</a:t>
            </a:r>
          </a:p>
          <a:p>
            <a:r>
              <a:rPr lang="en-US" dirty="0" smtClean="0"/>
              <a:t>Hand out chocolate</a:t>
            </a:r>
            <a:endParaRPr lang="en-US" dirty="0"/>
          </a:p>
          <a:p>
            <a:r>
              <a:rPr lang="en-US" dirty="0" smtClean="0"/>
              <a:t>Go though the urge exercise</a:t>
            </a:r>
          </a:p>
          <a:p>
            <a:pPr marL="0" indent="0">
              <a:buNone/>
            </a:pPr>
            <a:endParaRPr lang="en-US" dirty="0"/>
          </a:p>
          <a:p>
            <a:pPr marL="0" indent="0">
              <a:buNone/>
            </a:pPr>
            <a:r>
              <a:rPr lang="en-US" dirty="0" smtClean="0"/>
              <a:t>Results will be ….. </a:t>
            </a:r>
            <a:endParaRPr lang="en-US" dirty="0"/>
          </a:p>
        </p:txBody>
      </p:sp>
    </p:spTree>
    <p:extLst>
      <p:ext uri="{BB962C8B-B14F-4D97-AF65-F5344CB8AC3E}">
        <p14:creationId xmlns="" xmlns:p14="http://schemas.microsoft.com/office/powerpoint/2010/main" val="32361450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Presentation: Kurt </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 xmlns:p14="http://schemas.microsoft.com/office/powerpoint/2010/main" val="30404310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533400"/>
          </a:xfrm>
        </p:spPr>
        <p:txBody>
          <a:bodyPr>
            <a:normAutofit/>
          </a:bodyPr>
          <a:lstStyle/>
          <a:p>
            <a:pPr algn="ctr"/>
            <a:r>
              <a:rPr lang="en-US" sz="2400" dirty="0" smtClean="0"/>
              <a:t>Case Presentation: Mark  </a:t>
            </a:r>
            <a:endParaRPr lang="en-US" sz="2400" dirty="0"/>
          </a:p>
        </p:txBody>
      </p:sp>
      <p:sp>
        <p:nvSpPr>
          <p:cNvPr id="3" name="Content Placeholder 2"/>
          <p:cNvSpPr>
            <a:spLocks noGrp="1"/>
          </p:cNvSpPr>
          <p:nvPr>
            <p:ph idx="1"/>
          </p:nvPr>
        </p:nvSpPr>
        <p:spPr>
          <a:xfrm>
            <a:off x="304800" y="1143000"/>
            <a:ext cx="8686800" cy="5257800"/>
          </a:xfrm>
        </p:spPr>
        <p:txBody>
          <a:bodyPr>
            <a:normAutofit lnSpcReduction="10000"/>
          </a:bodyPr>
          <a:lstStyle/>
          <a:p>
            <a:r>
              <a:rPr lang="en-US" sz="1200" dirty="0" smtClean="0"/>
              <a:t>Working mindfully with urge to drink…</a:t>
            </a:r>
          </a:p>
          <a:p>
            <a:r>
              <a:rPr lang="en-US" sz="1200" dirty="0" smtClean="0"/>
              <a:t>4.17 Home from work after a long day. Earlier in the day I had a session with my therapist, and as we reviewed some counter transference issues I was having with some of my clients we came to a turning point where suddenly I was before the mirror trembling with a very young childhood terror I had of my mother. It hit me hard and I could feel the fear in my body, I found myself weeping as I drove to work and really used mindfulness to ground myself. After work, I just wanted to go home and have a drink and was looking for ‘the escape’, as I was still feeling raw to the bone.</a:t>
            </a:r>
          </a:p>
          <a:p>
            <a:r>
              <a:rPr lang="en-US" sz="1200" dirty="0" smtClean="0"/>
              <a:t>MP: I did some breathing as I was driving home, reminding myself that I always pay a price for drinking during the week and I have so many deadlines at school.</a:t>
            </a:r>
          </a:p>
          <a:p>
            <a:r>
              <a:rPr lang="en-US" sz="1200" dirty="0" smtClean="0"/>
              <a:t>MP: Went for a walk and watched my breathing and listened to the sounds of the evening.</a:t>
            </a:r>
          </a:p>
          <a:p>
            <a:r>
              <a:rPr lang="en-US" sz="1200" dirty="0" smtClean="0"/>
              <a:t>MP: Sat for 15 minutes, just watched the breathing, I was so hungry, it was hard to focus.</a:t>
            </a:r>
          </a:p>
          <a:p>
            <a:r>
              <a:rPr lang="en-US" sz="1200" dirty="0" smtClean="0"/>
              <a:t>Took a bath and decided to read and get an early night.</a:t>
            </a:r>
          </a:p>
          <a:p>
            <a:r>
              <a:rPr lang="en-US" sz="1200" dirty="0" smtClean="0"/>
              <a:t>4.18 Taking a break from studying, I find myself wanting to be able to have a drink when M. gets here. He just called and said he was coming over earlier. I notice how I just want a quick way to relax, but know that I am not able to tolerate alcohol too well. I am feeling particularly tense about seeing Mark as lately he has gotten on my nerves and I easily get irritated with him. I also feel defensive because he easily de-rails me with my studies. I love that he is so interesting and intelligent but resent that he has a lifestyle where the deadlines are self imposed and rarely come from the outside, whereas mine, are drop dead dates for final projects.</a:t>
            </a:r>
          </a:p>
          <a:p>
            <a:r>
              <a:rPr lang="en-US" sz="1200" dirty="0" smtClean="0"/>
              <a:t>MP: Played the piano in C major and E, holding the edge by letting the notes play themselves….then moved into </a:t>
            </a:r>
            <a:r>
              <a:rPr lang="en-US" sz="1200" dirty="0" err="1" smtClean="0"/>
              <a:t>Farruca</a:t>
            </a:r>
            <a:r>
              <a:rPr lang="en-US" sz="1200" dirty="0" smtClean="0"/>
              <a:t> cords E to A minor then to D minor and back. Couldn’t find my way out but eventually resolved in A. Working with the edges of the emotions it brought up in me, as I have traveled this landscape so many times and it is a progression I associate with having to endure things in my life, Endurance to acquire some kind of super human strength. In flamenco it is associated with facing the bull (powerful instinctive nature) and the </a:t>
            </a:r>
            <a:r>
              <a:rPr lang="en-US" sz="1200" dirty="0" err="1" smtClean="0"/>
              <a:t>farruca</a:t>
            </a:r>
            <a:r>
              <a:rPr lang="en-US" sz="1200" dirty="0" smtClean="0"/>
              <a:t> is the dance and ritual that precedes the kill. In this session there is no resolution and in fact I think it is trick to find one. Just like the breath, there is no beginning or end just the continuous field.</a:t>
            </a:r>
          </a:p>
          <a:p>
            <a:r>
              <a:rPr lang="en-US" sz="1200" dirty="0" smtClean="0"/>
              <a:t>I feel sad today, good Friday.</a:t>
            </a:r>
          </a:p>
          <a:p>
            <a:r>
              <a:rPr lang="en-US" sz="1200" dirty="0" smtClean="0"/>
              <a:t>MP: Stop for the PAUSE and a moment of focus on the breath and asking the struggle to come in for a talk. Not so much with words but with my being as it just let go of hanging on to itself. I’m exhausted with carrying around this heavy armor which doesn’t serve me anymore.</a:t>
            </a:r>
          </a:p>
          <a:p>
            <a:r>
              <a:rPr lang="en-US" sz="1200" dirty="0" smtClean="0"/>
              <a:t> </a:t>
            </a:r>
          </a:p>
          <a:p>
            <a:endParaRPr lang="en-US" sz="1200" dirty="0"/>
          </a:p>
        </p:txBody>
      </p:sp>
    </p:spTree>
    <p:extLst>
      <p:ext uri="{BB962C8B-B14F-4D97-AF65-F5344CB8AC3E}">
        <p14:creationId xmlns="" xmlns:p14="http://schemas.microsoft.com/office/powerpoint/2010/main" val="22699741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686800" cy="5394325"/>
          </a:xfrm>
        </p:spPr>
        <p:txBody>
          <a:bodyPr>
            <a:normAutofit fontScale="47500" lnSpcReduction="20000"/>
          </a:bodyPr>
          <a:lstStyle/>
          <a:p>
            <a:r>
              <a:rPr lang="en-US" dirty="0" smtClean="0"/>
              <a:t>4.21 A few days go by, spent time out at the ranch with M. I really struggle to not indulge in having a few drinks. I have tried to remind myself that I feel fuzzy the next day even after a couple of drinks but it was the night I spend with my sister and we had a great dinner, M. joined us and I had probably 2 glasses of white. Just decided to let go for the evening even though I had a long day to get through. No intervention but just asking myself to notice what was happening. I slept really well.</a:t>
            </a:r>
          </a:p>
          <a:p>
            <a:r>
              <a:rPr lang="en-US" dirty="0" smtClean="0"/>
              <a:t>4.22  When I got home this evening I wanted to have a drink but instead, I mindfully built a fire in the fireplace as the house was a bit chilled from the few days I had been gone. Really helped me. I have been a bit worried about some blood test results that the doctor called me about. I will have an appt on Thursday morning to get results, but I just had the test on Friday and she called Monday morning….. I worked on mindful walking during the breaks in class….very helpful. Worrying is not going to help me. I haven’t seen a doctor for over 10 years so I am paranoid at what they might discover. I have been trying to occupy any extra time with just breathing and staying with my awareness.</a:t>
            </a:r>
          </a:p>
          <a:p>
            <a:r>
              <a:rPr lang="en-US" dirty="0" smtClean="0"/>
              <a:t>4.23 Craving a drink in class….. my cravings went up with each MP, except the last time after which I felt significantly less urge to have a drink. I did go home and have a drink with M, it was not all that satisfying.</a:t>
            </a:r>
          </a:p>
          <a:p>
            <a:r>
              <a:rPr lang="en-US" dirty="0" smtClean="0"/>
              <a:t>4.24 This is the end of my week at practicum and I really wanted to relax, have a drink, build a fire, and chill….maybe watch a movie. </a:t>
            </a:r>
          </a:p>
          <a:p>
            <a:r>
              <a:rPr lang="en-US" dirty="0" smtClean="0"/>
              <a:t>MP- I went for a walk when I got home and followed my breathing as best I could. Enjoying the sensory experience of being in the sun and the cool breeze.</a:t>
            </a:r>
          </a:p>
          <a:p>
            <a:r>
              <a:rPr lang="en-US" dirty="0" smtClean="0"/>
              <a:t>When I got home and started feeling like I should work on something tonight, since Mark’s not here to de- rail me, I started sinking into wanting to have a drink. It is too hot to start a fire ( another MP technique). I warmed up the soup and tried to eat in a mindful way.</a:t>
            </a:r>
          </a:p>
          <a:p>
            <a:r>
              <a:rPr lang="en-US" dirty="0" smtClean="0"/>
              <a:t>MP- Eating soup</a:t>
            </a:r>
          </a:p>
          <a:p>
            <a:r>
              <a:rPr lang="en-US" dirty="0" smtClean="0"/>
              <a:t>This really brought down the desire. Now it is too late to really chill and have a drink. Will probably take a hot bath and maybe do my own reading.</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Self Care </a:t>
            </a:r>
            <a:endParaRPr lang="en-US" dirty="0"/>
          </a:p>
        </p:txBody>
      </p:sp>
      <p:sp>
        <p:nvSpPr>
          <p:cNvPr id="3" name="Content Placeholder 2"/>
          <p:cNvSpPr>
            <a:spLocks noGrp="1"/>
          </p:cNvSpPr>
          <p:nvPr>
            <p:ph idx="1"/>
          </p:nvPr>
        </p:nvSpPr>
        <p:spPr/>
        <p:txBody>
          <a:bodyPr/>
          <a:lstStyle/>
          <a:p>
            <a:r>
              <a:rPr lang="en-US" dirty="0" smtClean="0"/>
              <a:t>If you’re going to assist your clients to work on their issues mindfully you must practice yourself.</a:t>
            </a:r>
          </a:p>
          <a:p>
            <a:r>
              <a:rPr lang="en-US" dirty="0" smtClean="0"/>
              <a:t>How does Kurt take care of himself. Don’t be honest..</a:t>
            </a:r>
          </a:p>
          <a:p>
            <a:pPr lvl="1"/>
            <a:r>
              <a:rPr lang="en-US" dirty="0" smtClean="0"/>
              <a:t>Hike and meditate and debrief…</a:t>
            </a:r>
          </a:p>
          <a:p>
            <a:r>
              <a:rPr lang="en-US" dirty="0" smtClean="0"/>
              <a:t>How does Mark…sitting meditation…</a:t>
            </a:r>
          </a:p>
          <a:p>
            <a:endParaRPr lang="en-US" dirty="0"/>
          </a:p>
        </p:txBody>
      </p:sp>
    </p:spTree>
    <p:extLst>
      <p:ext uri="{BB962C8B-B14F-4D97-AF65-F5344CB8AC3E}">
        <p14:creationId xmlns="" xmlns:p14="http://schemas.microsoft.com/office/powerpoint/2010/main" val="25292283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Agenda</a:t>
            </a:r>
            <a:endParaRPr lang="en-US" dirty="0"/>
          </a:p>
        </p:txBody>
      </p:sp>
      <p:sp>
        <p:nvSpPr>
          <p:cNvPr id="4" name="Content Placeholder 2"/>
          <p:cNvSpPr>
            <a:spLocks noGrp="1"/>
          </p:cNvSpPr>
          <p:nvPr>
            <p:ph idx="1"/>
          </p:nvPr>
        </p:nvSpPr>
        <p:spPr>
          <a:xfrm>
            <a:off x="304800" y="1524000"/>
            <a:ext cx="8686800" cy="4525963"/>
          </a:xfrm>
        </p:spPr>
        <p:txBody>
          <a:bodyPr numCol="2">
            <a:normAutofit fontScale="92500" lnSpcReduction="20000"/>
          </a:bodyPr>
          <a:lstStyle/>
          <a:p>
            <a:r>
              <a:rPr lang="en-US" dirty="0" smtClean="0"/>
              <a:t>Define mindfulness</a:t>
            </a:r>
          </a:p>
          <a:p>
            <a:r>
              <a:rPr lang="en-US" dirty="0" smtClean="0"/>
              <a:t>Developing mindfulness practices</a:t>
            </a:r>
          </a:p>
          <a:p>
            <a:pPr lvl="1"/>
            <a:r>
              <a:rPr lang="en-US" dirty="0" smtClean="0"/>
              <a:t>Coherent breathing</a:t>
            </a:r>
          </a:p>
          <a:p>
            <a:pPr lvl="1"/>
            <a:r>
              <a:rPr lang="en-US" dirty="0" smtClean="0"/>
              <a:t>Moving mind</a:t>
            </a:r>
          </a:p>
          <a:p>
            <a:pPr lvl="1"/>
            <a:r>
              <a:rPr lang="en-US" dirty="0" smtClean="0"/>
              <a:t>Breathing with sensation, sounds</a:t>
            </a:r>
          </a:p>
          <a:p>
            <a:pPr lvl="2"/>
            <a:r>
              <a:rPr lang="en-US" dirty="0" smtClean="0"/>
              <a:t>Myopic aspect of addiction</a:t>
            </a:r>
          </a:p>
          <a:p>
            <a:pPr lvl="1"/>
            <a:r>
              <a:rPr lang="en-US" dirty="0" smtClean="0"/>
              <a:t>Body scan </a:t>
            </a:r>
          </a:p>
          <a:p>
            <a:pPr lvl="1"/>
            <a:r>
              <a:rPr lang="en-US" dirty="0" smtClean="0"/>
              <a:t>Thought tagging</a:t>
            </a:r>
          </a:p>
          <a:p>
            <a:r>
              <a:rPr lang="en-US" dirty="0" smtClean="0">
                <a:solidFill>
                  <a:srgbClr val="FF0000"/>
                </a:solidFill>
              </a:rPr>
              <a:t>Mindfulness research will be interspersed throughout presentation</a:t>
            </a:r>
          </a:p>
          <a:p>
            <a:r>
              <a:rPr lang="en-US" dirty="0" smtClean="0">
                <a:solidFill>
                  <a:srgbClr val="00B0F0"/>
                </a:solidFill>
              </a:rPr>
              <a:t>Working mindfully with addictions</a:t>
            </a:r>
          </a:p>
          <a:p>
            <a:pPr lvl="1"/>
            <a:r>
              <a:rPr lang="en-US" dirty="0" smtClean="0">
                <a:solidFill>
                  <a:srgbClr val="00B0F0"/>
                </a:solidFill>
              </a:rPr>
              <a:t>Wanted urges</a:t>
            </a:r>
          </a:p>
          <a:p>
            <a:pPr lvl="1"/>
            <a:r>
              <a:rPr lang="en-US" dirty="0" smtClean="0">
                <a:solidFill>
                  <a:srgbClr val="00B0F0"/>
                </a:solidFill>
              </a:rPr>
              <a:t>Unwanted sensations</a:t>
            </a:r>
          </a:p>
          <a:p>
            <a:pPr lvl="1"/>
            <a:r>
              <a:rPr lang="en-US" dirty="0" smtClean="0">
                <a:solidFill>
                  <a:srgbClr val="00B0F0"/>
                </a:solidFill>
              </a:rPr>
              <a:t>Intimacy</a:t>
            </a:r>
          </a:p>
          <a:p>
            <a:r>
              <a:rPr lang="en-US" dirty="0" smtClean="0">
                <a:solidFill>
                  <a:srgbClr val="00B0F0"/>
                </a:solidFill>
              </a:rPr>
              <a:t>Self-care </a:t>
            </a:r>
            <a:r>
              <a:rPr lang="en-US" dirty="0" smtClean="0"/>
              <a:t> </a:t>
            </a:r>
          </a:p>
          <a:p>
            <a:pPr lvl="1"/>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 for Everyday Mindfulness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Slow down</a:t>
            </a:r>
          </a:p>
          <a:p>
            <a:r>
              <a:rPr lang="en-US" dirty="0" smtClean="0"/>
              <a:t>Talk less</a:t>
            </a:r>
          </a:p>
          <a:p>
            <a:r>
              <a:rPr lang="en-US" dirty="0" smtClean="0"/>
              <a:t>When you can, do just one thing at a time. Reduce multitasking</a:t>
            </a:r>
          </a:p>
          <a:p>
            <a:r>
              <a:rPr lang="en-US" dirty="0" smtClean="0"/>
              <a:t>Focus on your breath during daily activities</a:t>
            </a:r>
          </a:p>
          <a:p>
            <a:r>
              <a:rPr lang="en-US" dirty="0" smtClean="0"/>
              <a:t>Relax into a feeling of calm presence with the other people</a:t>
            </a:r>
          </a:p>
          <a:p>
            <a:r>
              <a:rPr lang="en-US" dirty="0" smtClean="0"/>
              <a:t>Use routine events-such as the phone ringing, going to the bathroom, or drinking water-as  “temple bells” to return you to a sense of centeredness</a:t>
            </a:r>
            <a:endParaRPr lang="en-US" dirty="0"/>
          </a:p>
        </p:txBody>
      </p:sp>
    </p:spTree>
    <p:extLst>
      <p:ext uri="{BB962C8B-B14F-4D97-AF65-F5344CB8AC3E}">
        <p14:creationId xmlns="" xmlns:p14="http://schemas.microsoft.com/office/powerpoint/2010/main" val="32289018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 xmlns:p14="http://schemas.microsoft.com/office/powerpoint/2010/main" val="14002582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Mindfulness? </a:t>
            </a:r>
            <a:endParaRPr lang="en-US" dirty="0"/>
          </a:p>
        </p:txBody>
      </p:sp>
      <p:sp>
        <p:nvSpPr>
          <p:cNvPr id="3" name="Content Placeholder 2"/>
          <p:cNvSpPr>
            <a:spLocks noGrp="1"/>
          </p:cNvSpPr>
          <p:nvPr>
            <p:ph idx="1"/>
          </p:nvPr>
        </p:nvSpPr>
        <p:spPr/>
        <p:txBody>
          <a:bodyPr>
            <a:normAutofit lnSpcReduction="10000"/>
          </a:bodyPr>
          <a:lstStyle/>
          <a:p>
            <a:r>
              <a:rPr lang="en-US" dirty="0" smtClean="0"/>
              <a:t>Instead of daydreaming or thinking about it, pay </a:t>
            </a:r>
            <a:r>
              <a:rPr lang="en-US" dirty="0" smtClean="0"/>
              <a:t>attention to the objects of perception. </a:t>
            </a:r>
          </a:p>
          <a:p>
            <a:pPr lvl="1"/>
            <a:r>
              <a:rPr lang="en-US" dirty="0" smtClean="0"/>
              <a:t>Sights</a:t>
            </a:r>
          </a:p>
          <a:p>
            <a:pPr lvl="1"/>
            <a:r>
              <a:rPr lang="en-US" dirty="0" smtClean="0"/>
              <a:t>Sounds</a:t>
            </a:r>
          </a:p>
          <a:p>
            <a:pPr lvl="1"/>
            <a:r>
              <a:rPr lang="en-US" dirty="0" smtClean="0"/>
              <a:t>Sensations</a:t>
            </a:r>
          </a:p>
          <a:p>
            <a:pPr lvl="1"/>
            <a:r>
              <a:rPr lang="en-US" dirty="0" smtClean="0"/>
              <a:t>Odors</a:t>
            </a:r>
          </a:p>
          <a:p>
            <a:pPr lvl="1"/>
            <a:r>
              <a:rPr lang="en-US" dirty="0" smtClean="0"/>
              <a:t>Tastes </a:t>
            </a:r>
          </a:p>
          <a:p>
            <a:pPr lvl="1"/>
            <a:r>
              <a:rPr lang="en-US" dirty="0" smtClean="0"/>
              <a:t>Thoughts</a:t>
            </a:r>
          </a:p>
          <a:p>
            <a:pPr lvl="1"/>
            <a:r>
              <a:rPr lang="en-US" dirty="0" smtClean="0"/>
              <a:t>Feelings</a:t>
            </a:r>
          </a:p>
          <a:p>
            <a:pPr lvl="1">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Mindfulness in the context of </a:t>
            </a:r>
            <a:r>
              <a:rPr lang="en-US" smtClean="0"/>
              <a:t>our lives</a:t>
            </a:r>
            <a:endParaRPr lang="en-US"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721114339"/>
              </p:ext>
            </p:extLst>
          </p:nvPr>
        </p:nvGraphicFramePr>
        <p:xfrm>
          <a:off x="304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p:txBody>
          <a:bodyPr lIns="64291" tIns="32146" rIns="64291" bIns="32146">
            <a:normAutofit fontScale="90000"/>
          </a:bodyPr>
          <a:lstStyle/>
          <a:p>
            <a:pPr algn="ctr"/>
            <a:r>
              <a:rPr lang="en-US" dirty="0" smtClean="0"/>
              <a:t>We’re happier when our mind isn’t wandering! </a:t>
            </a:r>
            <a:endParaRPr lang="en-US" dirty="0"/>
          </a:p>
        </p:txBody>
      </p:sp>
      <p:sp>
        <p:nvSpPr>
          <p:cNvPr id="4" name="TextBox 3"/>
          <p:cNvSpPr txBox="1"/>
          <p:nvPr/>
        </p:nvSpPr>
        <p:spPr>
          <a:xfrm>
            <a:off x="304800" y="1295400"/>
            <a:ext cx="1905000" cy="646331"/>
          </a:xfrm>
          <a:prstGeom prst="rect">
            <a:avLst/>
          </a:prstGeom>
          <a:noFill/>
        </p:spPr>
        <p:txBody>
          <a:bodyPr wrap="square" rtlCol="0">
            <a:spAutoFit/>
          </a:bodyPr>
          <a:lstStyle/>
          <a:p>
            <a:r>
              <a:rPr lang="en-US" dirty="0" err="1" smtClean="0"/>
              <a:t>Killingsworth</a:t>
            </a:r>
            <a:r>
              <a:rPr lang="en-US" dirty="0" smtClean="0"/>
              <a:t> &amp; Gilbert, 2010 </a:t>
            </a:r>
            <a:endParaRPr lang="en-US" dirty="0"/>
          </a:p>
        </p:txBody>
      </p:sp>
      <p:sp>
        <p:nvSpPr>
          <p:cNvPr id="5" name="Oval 4"/>
          <p:cNvSpPr/>
          <p:nvPr/>
        </p:nvSpPr>
        <p:spPr>
          <a:xfrm>
            <a:off x="2819400" y="2362200"/>
            <a:ext cx="1524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581400" y="30480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4800600" y="3581400"/>
            <a:ext cx="4572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953000" y="4648200"/>
            <a:ext cx="838200" cy="838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a:off x="4343400" y="1524000"/>
            <a:ext cx="0" cy="4191000"/>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895600" y="1752600"/>
            <a:ext cx="2057400" cy="646331"/>
          </a:xfrm>
          <a:prstGeom prst="rect">
            <a:avLst/>
          </a:prstGeom>
          <a:noFill/>
        </p:spPr>
        <p:txBody>
          <a:bodyPr wrap="square" rtlCol="0">
            <a:spAutoFit/>
          </a:bodyPr>
          <a:lstStyle/>
          <a:p>
            <a:r>
              <a:rPr lang="en-US" dirty="0" smtClean="0"/>
              <a:t>Unpleasant mind wandering</a:t>
            </a:r>
            <a:endParaRPr lang="en-US" dirty="0"/>
          </a:p>
        </p:txBody>
      </p:sp>
      <p:sp>
        <p:nvSpPr>
          <p:cNvPr id="12" name="TextBox 11"/>
          <p:cNvSpPr txBox="1"/>
          <p:nvPr/>
        </p:nvSpPr>
        <p:spPr>
          <a:xfrm>
            <a:off x="2057400" y="3048000"/>
            <a:ext cx="2057400" cy="646331"/>
          </a:xfrm>
          <a:prstGeom prst="rect">
            <a:avLst/>
          </a:prstGeom>
          <a:noFill/>
        </p:spPr>
        <p:txBody>
          <a:bodyPr wrap="square" rtlCol="0">
            <a:spAutoFit/>
          </a:bodyPr>
          <a:lstStyle/>
          <a:p>
            <a:r>
              <a:rPr lang="en-US" dirty="0" smtClean="0"/>
              <a:t>Neutral mind wandering</a:t>
            </a:r>
            <a:endParaRPr lang="en-US" dirty="0"/>
          </a:p>
        </p:txBody>
      </p:sp>
      <p:sp>
        <p:nvSpPr>
          <p:cNvPr id="14" name="TextBox 13"/>
          <p:cNvSpPr txBox="1"/>
          <p:nvPr/>
        </p:nvSpPr>
        <p:spPr>
          <a:xfrm>
            <a:off x="5257800" y="2971800"/>
            <a:ext cx="2057400" cy="646331"/>
          </a:xfrm>
          <a:prstGeom prst="rect">
            <a:avLst/>
          </a:prstGeom>
          <a:noFill/>
        </p:spPr>
        <p:txBody>
          <a:bodyPr wrap="square" rtlCol="0">
            <a:spAutoFit/>
          </a:bodyPr>
          <a:lstStyle/>
          <a:p>
            <a:r>
              <a:rPr lang="en-US" dirty="0" smtClean="0"/>
              <a:t>P</a:t>
            </a:r>
            <a:r>
              <a:rPr lang="en-US" dirty="0" smtClean="0"/>
              <a:t>leasant mind wandering</a:t>
            </a:r>
            <a:endParaRPr lang="en-US" dirty="0"/>
          </a:p>
        </p:txBody>
      </p:sp>
      <p:sp>
        <p:nvSpPr>
          <p:cNvPr id="15" name="TextBox 14"/>
          <p:cNvSpPr txBox="1"/>
          <p:nvPr/>
        </p:nvSpPr>
        <p:spPr>
          <a:xfrm>
            <a:off x="5715000" y="4419600"/>
            <a:ext cx="2057400" cy="646331"/>
          </a:xfrm>
          <a:prstGeom prst="rect">
            <a:avLst/>
          </a:prstGeom>
          <a:noFill/>
        </p:spPr>
        <p:txBody>
          <a:bodyPr wrap="square" rtlCol="0">
            <a:spAutoFit/>
          </a:bodyPr>
          <a:lstStyle/>
          <a:p>
            <a:r>
              <a:rPr lang="en-US" dirty="0" smtClean="0"/>
              <a:t>Not mind wandering</a:t>
            </a:r>
            <a:endParaRPr lang="en-US" dirty="0"/>
          </a:p>
        </p:txBody>
      </p:sp>
      <p:sp>
        <p:nvSpPr>
          <p:cNvPr id="16" name="TextBox 15"/>
          <p:cNvSpPr txBox="1"/>
          <p:nvPr/>
        </p:nvSpPr>
        <p:spPr>
          <a:xfrm>
            <a:off x="685800" y="5562600"/>
            <a:ext cx="8001000" cy="369332"/>
          </a:xfrm>
          <a:prstGeom prst="rect">
            <a:avLst/>
          </a:prstGeom>
          <a:noFill/>
        </p:spPr>
        <p:txBody>
          <a:bodyPr wrap="square" rtlCol="0">
            <a:spAutoFit/>
          </a:bodyPr>
          <a:lstStyle/>
          <a:p>
            <a:r>
              <a:rPr lang="en-US" dirty="0" smtClean="0"/>
              <a:t>Unhappy							Happy </a:t>
            </a:r>
            <a:endParaRPr lang="en-US" dirty="0"/>
          </a:p>
        </p:txBody>
      </p:sp>
      <p:cxnSp>
        <p:nvCxnSpPr>
          <p:cNvPr id="18" name="Straight Connector 17"/>
          <p:cNvCxnSpPr/>
          <p:nvPr/>
        </p:nvCxnSpPr>
        <p:spPr>
          <a:xfrm>
            <a:off x="1066800" y="5486400"/>
            <a:ext cx="67818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Awareness of the hands: Kurt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Pay attention to your hands without looking at them.</a:t>
            </a:r>
          </a:p>
          <a:p>
            <a:r>
              <a:rPr lang="en-US" dirty="0" smtClean="0"/>
              <a:t>When your mind wanders bring it back to your hands</a:t>
            </a:r>
          </a:p>
          <a:p>
            <a:r>
              <a:rPr lang="en-US" dirty="0" smtClean="0"/>
              <a:t>Let your awareness fill your hands inside to out</a:t>
            </a:r>
          </a:p>
          <a:p>
            <a:r>
              <a:rPr lang="en-US" dirty="0" smtClean="0"/>
              <a:t>Open your awareness to all sensation including the air in and around your fingers</a:t>
            </a:r>
          </a:p>
          <a:p>
            <a:r>
              <a:rPr lang="en-US" dirty="0" smtClean="0"/>
              <a:t>Move your hands to the chair. Pay attention to the physical sensations </a:t>
            </a:r>
          </a:p>
          <a:p>
            <a:r>
              <a:rPr lang="en-US" dirty="0" smtClean="0"/>
              <a:t>Feel the muscles tightening and relaxing</a:t>
            </a:r>
          </a:p>
          <a:p>
            <a:r>
              <a:rPr lang="en-US" dirty="0" smtClean="0"/>
              <a:t>Ease off keep awareness on change of sensations</a:t>
            </a:r>
            <a:endParaRPr lang="en-US" dirty="0"/>
          </a:p>
        </p:txBody>
      </p:sp>
    </p:spTree>
    <p:extLst>
      <p:ext uri="{BB962C8B-B14F-4D97-AF65-F5344CB8AC3E}">
        <p14:creationId xmlns="" xmlns:p14="http://schemas.microsoft.com/office/powerpoint/2010/main" val="34408459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Mindfulness Exercise: Kurt </a:t>
            </a:r>
            <a:endParaRPr lang="en-US" dirty="0"/>
          </a:p>
        </p:txBody>
      </p:sp>
      <p:sp>
        <p:nvSpPr>
          <p:cNvPr id="3" name="Content Placeholder 2"/>
          <p:cNvSpPr>
            <a:spLocks noGrp="1"/>
          </p:cNvSpPr>
          <p:nvPr>
            <p:ph idx="1"/>
          </p:nvPr>
        </p:nvSpPr>
        <p:spPr/>
        <p:txBody>
          <a:bodyPr/>
          <a:lstStyle/>
          <a:p>
            <a:r>
              <a:rPr lang="en-US" dirty="0" smtClean="0"/>
              <a:t>Coherent breathing </a:t>
            </a:r>
          </a:p>
          <a:p>
            <a:pPr lvl="1"/>
            <a:r>
              <a:rPr lang="en-US" dirty="0" smtClean="0"/>
              <a:t>Focus on sensation of the breath in the belly</a:t>
            </a:r>
          </a:p>
          <a:p>
            <a:pPr lvl="2"/>
            <a:r>
              <a:rPr lang="en-US" dirty="0" smtClean="0"/>
              <a:t>Diaphragmatic breathing</a:t>
            </a:r>
          </a:p>
          <a:p>
            <a:pPr lvl="1"/>
            <a:r>
              <a:rPr lang="en-US" dirty="0" smtClean="0"/>
              <a:t>Count in breath</a:t>
            </a:r>
          </a:p>
          <a:p>
            <a:pPr lvl="1"/>
            <a:r>
              <a:rPr lang="en-US" dirty="0" smtClean="0"/>
              <a:t>Count exhalation</a:t>
            </a:r>
          </a:p>
          <a:p>
            <a:pPr lvl="2"/>
            <a:r>
              <a:rPr lang="en-US" dirty="0" smtClean="0"/>
              <a:t>Relax on each exhalation </a:t>
            </a:r>
          </a:p>
          <a:p>
            <a:pPr lvl="1"/>
            <a:r>
              <a:rPr lang="en-US" dirty="0" smtClean="0">
                <a:solidFill>
                  <a:srgbClr val="FF0000"/>
                </a:solidFill>
              </a:rPr>
              <a:t>When your mind wanders into thinking, note it and let it go. Return your attention to your breath…</a:t>
            </a:r>
            <a:endParaRPr lang="en-US" dirty="0">
              <a:solidFill>
                <a:srgbClr val="FF0000"/>
              </a:solidFill>
            </a:endParaRPr>
          </a:p>
        </p:txBody>
      </p:sp>
    </p:spTree>
    <p:extLst>
      <p:ext uri="{BB962C8B-B14F-4D97-AF65-F5344CB8AC3E}">
        <p14:creationId xmlns="" xmlns:p14="http://schemas.microsoft.com/office/powerpoint/2010/main" val="31883324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Motivation</a:t>
            </a:r>
            <a:endParaRPr lang="en-US" dirty="0"/>
          </a:p>
        </p:txBody>
      </p:sp>
      <p:sp>
        <p:nvSpPr>
          <p:cNvPr id="3" name="Content Placeholder 2"/>
          <p:cNvSpPr>
            <a:spLocks noGrp="1"/>
          </p:cNvSpPr>
          <p:nvPr>
            <p:ph idx="1"/>
          </p:nvPr>
        </p:nvSpPr>
        <p:spPr/>
        <p:txBody>
          <a:bodyPr/>
          <a:lstStyle/>
          <a:p>
            <a:pPr marL="342900" lvl="1" indent="-342900">
              <a:buFont typeface="Wingdings 2"/>
              <a:buChar char=""/>
            </a:pPr>
            <a:endParaRPr lang="en-US" dirty="0" smtClean="0"/>
          </a:p>
          <a:p>
            <a:pPr marL="342900" lvl="1" indent="-342900">
              <a:buFont typeface="Wingdings 2"/>
              <a:buChar char=""/>
            </a:pPr>
            <a:endParaRPr lang="en-US" dirty="0" smtClean="0"/>
          </a:p>
          <a:p>
            <a:pPr marL="342900" lvl="1" indent="-342900">
              <a:buFont typeface="Wingdings 2"/>
              <a:buChar char=""/>
            </a:pPr>
            <a:r>
              <a:rPr lang="en-US" dirty="0" smtClean="0"/>
              <a:t>“</a:t>
            </a:r>
            <a:r>
              <a:rPr lang="en-US" dirty="0" smtClean="0"/>
              <a:t>At a biochemical level all addiction is to create an altered state in the </a:t>
            </a:r>
            <a:r>
              <a:rPr lang="en-US" dirty="0" smtClean="0"/>
              <a:t>brain…addiction </a:t>
            </a:r>
            <a:r>
              <a:rPr lang="en-US" dirty="0" smtClean="0"/>
              <a:t>is never purely </a:t>
            </a:r>
            <a:r>
              <a:rPr lang="en-US" dirty="0" smtClean="0"/>
              <a:t>psychological.” </a:t>
            </a:r>
            <a:r>
              <a:rPr lang="en-US" dirty="0" smtClean="0"/>
              <a:t>Gabor Mate, p. 137</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1727</TotalTime>
  <Words>2281</Words>
  <Application>Microsoft Office PowerPoint</Application>
  <PresentationFormat>On-screen Show (4:3)</PresentationFormat>
  <Paragraphs>165</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Trek</vt:lpstr>
      <vt:lpstr>Mindfulness and Urges</vt:lpstr>
      <vt:lpstr>  The purpose of this presentation is to bridge the gap between Urges for more and the desire for less and mindfulness practice. </vt:lpstr>
      <vt:lpstr>Agenda</vt:lpstr>
      <vt:lpstr>What is Mindfulness? </vt:lpstr>
      <vt:lpstr>Mindfulness in the context of our lives</vt:lpstr>
      <vt:lpstr>We’re happier when our mind isn’t wandering! </vt:lpstr>
      <vt:lpstr>Awareness of the hands: Kurt</vt:lpstr>
      <vt:lpstr>Mindfulness Exercise: Kurt </vt:lpstr>
      <vt:lpstr>Motivation</vt:lpstr>
      <vt:lpstr>Simple Motivation: Mark</vt:lpstr>
      <vt:lpstr>Mindfulness Practice is a way to break the chain of one thing leading to another, to another,…. </vt:lpstr>
      <vt:lpstr>Pema Chodron Quote: Kurt </vt:lpstr>
      <vt:lpstr>Mindfulness Exercise: Twenty minute body scan.</vt:lpstr>
      <vt:lpstr>Questions Comments on Body Scan </vt:lpstr>
      <vt:lpstr>Urge surfing and Smoking</vt:lpstr>
      <vt:lpstr>Walking meditation with rope</vt:lpstr>
      <vt:lpstr>Balancing Thoughts: Mark </vt:lpstr>
      <vt:lpstr>Sitting Mindfully </vt:lpstr>
      <vt:lpstr>Source for Cushions</vt:lpstr>
      <vt:lpstr>Three minute breathing space </vt:lpstr>
      <vt:lpstr>Mindfulness and Substance abuse  incarcerated participants</vt:lpstr>
      <vt:lpstr>Tagging, Noting, or Thought labeling</vt:lpstr>
      <vt:lpstr>Mindfulness exercise: Sober </vt:lpstr>
      <vt:lpstr>Intermission</vt:lpstr>
      <vt:lpstr>Example of working mindfully with urges and cravings</vt:lpstr>
      <vt:lpstr>Case Presentation: Kurt </vt:lpstr>
      <vt:lpstr>Case Presentation: Mark  </vt:lpstr>
      <vt:lpstr>Slide 28</vt:lpstr>
      <vt:lpstr>Self Care </vt:lpstr>
      <vt:lpstr>Support for Everyday Mindfulness</vt:lpstr>
      <vt:lpstr>Questions </vt:lpstr>
    </vt:vector>
  </TitlesOfParts>
  <Company>New Mexico Highlands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Mindfulness</dc:title>
  <dc:creator>NMHU</dc:creator>
  <cp:lastModifiedBy>NMHU</cp:lastModifiedBy>
  <cp:revision>177</cp:revision>
  <dcterms:created xsi:type="dcterms:W3CDTF">2013-03-04T17:13:39Z</dcterms:created>
  <dcterms:modified xsi:type="dcterms:W3CDTF">2014-05-08T16:38:38Z</dcterms:modified>
</cp:coreProperties>
</file>